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8.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notesSlides/notesSlide35.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notesSlides/notesSlide27.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notesMasterIdLst>
    <p:notesMasterId r:id="rId37"/>
  </p:notesMasterIdLst>
  <p:handoutMasterIdLst>
    <p:handoutMasterId r:id="rId38"/>
  </p:handoutMasterIdLst>
  <p:sldIdLst>
    <p:sldId id="256" r:id="rId2"/>
    <p:sldId id="258" r:id="rId3"/>
    <p:sldId id="269" r:id="rId4"/>
    <p:sldId id="275" r:id="rId5"/>
    <p:sldId id="276" r:id="rId6"/>
    <p:sldId id="277" r:id="rId7"/>
    <p:sldId id="282" r:id="rId8"/>
    <p:sldId id="281" r:id="rId9"/>
    <p:sldId id="284" r:id="rId10"/>
    <p:sldId id="280" r:id="rId11"/>
    <p:sldId id="285" r:id="rId12"/>
    <p:sldId id="283" r:id="rId13"/>
    <p:sldId id="286" r:id="rId14"/>
    <p:sldId id="279" r:id="rId15"/>
    <p:sldId id="287" r:id="rId16"/>
    <p:sldId id="278" r:id="rId17"/>
    <p:sldId id="288" r:id="rId18"/>
    <p:sldId id="289" r:id="rId19"/>
    <p:sldId id="290" r:id="rId20"/>
    <p:sldId id="297" r:id="rId21"/>
    <p:sldId id="296" r:id="rId22"/>
    <p:sldId id="295" r:id="rId23"/>
    <p:sldId id="294" r:id="rId24"/>
    <p:sldId id="293" r:id="rId25"/>
    <p:sldId id="292" r:id="rId26"/>
    <p:sldId id="291" r:id="rId27"/>
    <p:sldId id="298" r:id="rId28"/>
    <p:sldId id="299" r:id="rId29"/>
    <p:sldId id="300" r:id="rId30"/>
    <p:sldId id="301" r:id="rId31"/>
    <p:sldId id="302" r:id="rId32"/>
    <p:sldId id="303" r:id="rId33"/>
    <p:sldId id="304" r:id="rId34"/>
    <p:sldId id="305" r:id="rId35"/>
    <p:sldId id="306" r:id="rId36"/>
  </p:sldIdLst>
  <p:sldSz cx="9144000" cy="6858000" type="screen4x3"/>
  <p:notesSz cx="697388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2255" autoAdjust="0"/>
  </p:normalViewPr>
  <p:slideViewPr>
    <p:cSldViewPr snapToGrid="0">
      <p:cViewPr varScale="1">
        <p:scale>
          <a:sx n="70" d="100"/>
          <a:sy n="70" d="100"/>
        </p:scale>
        <p:origin x="1956" y="60"/>
      </p:cViewPr>
      <p:guideLst/>
    </p:cSldViewPr>
  </p:slideViewPr>
  <p:notesTextViewPr>
    <p:cViewPr>
      <p:scale>
        <a:sx n="1" d="1"/>
        <a:sy n="1" d="1"/>
      </p:scale>
      <p:origin x="0" y="-18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2018" cy="463408"/>
          </a:xfrm>
          <a:prstGeom prst="rect">
            <a:avLst/>
          </a:prstGeom>
        </p:spPr>
        <p:txBody>
          <a:bodyPr vert="horz" lIns="92620" tIns="46310" rIns="92620" bIns="46310" rtlCol="0"/>
          <a:lstStyle>
            <a:lvl1pPr algn="l">
              <a:defRPr sz="1200"/>
            </a:lvl1pPr>
          </a:lstStyle>
          <a:p>
            <a:endParaRPr lang="en-US"/>
          </a:p>
        </p:txBody>
      </p:sp>
      <p:sp>
        <p:nvSpPr>
          <p:cNvPr id="3" name="Date Placeholder 2"/>
          <p:cNvSpPr>
            <a:spLocks noGrp="1"/>
          </p:cNvSpPr>
          <p:nvPr>
            <p:ph type="dt" sz="quarter" idx="1"/>
          </p:nvPr>
        </p:nvSpPr>
        <p:spPr>
          <a:xfrm>
            <a:off x="3950256" y="0"/>
            <a:ext cx="3022018" cy="463408"/>
          </a:xfrm>
          <a:prstGeom prst="rect">
            <a:avLst/>
          </a:prstGeom>
        </p:spPr>
        <p:txBody>
          <a:bodyPr vert="horz" lIns="92620" tIns="46310" rIns="92620" bIns="46310" rtlCol="0"/>
          <a:lstStyle>
            <a:lvl1pPr algn="r">
              <a:defRPr sz="1200"/>
            </a:lvl1pPr>
          </a:lstStyle>
          <a:p>
            <a:fld id="{97FA6B36-A368-41A4-B84B-1E096D8BA085}" type="datetimeFigureOut">
              <a:rPr lang="en-US" smtClean="0"/>
              <a:t>3/12/2015</a:t>
            </a:fld>
            <a:endParaRPr lang="en-US"/>
          </a:p>
        </p:txBody>
      </p:sp>
      <p:sp>
        <p:nvSpPr>
          <p:cNvPr id="4" name="Footer Placeholder 3"/>
          <p:cNvSpPr>
            <a:spLocks noGrp="1"/>
          </p:cNvSpPr>
          <p:nvPr>
            <p:ph type="ftr" sz="quarter" idx="2"/>
          </p:nvPr>
        </p:nvSpPr>
        <p:spPr>
          <a:xfrm>
            <a:off x="0" y="8772669"/>
            <a:ext cx="3022018" cy="463407"/>
          </a:xfrm>
          <a:prstGeom prst="rect">
            <a:avLst/>
          </a:prstGeom>
        </p:spPr>
        <p:txBody>
          <a:bodyPr vert="horz" lIns="92620" tIns="46310" rIns="92620" bIns="46310" rtlCol="0" anchor="b"/>
          <a:lstStyle>
            <a:lvl1pPr algn="l">
              <a:defRPr sz="1200"/>
            </a:lvl1pPr>
          </a:lstStyle>
          <a:p>
            <a:endParaRPr lang="en-US"/>
          </a:p>
        </p:txBody>
      </p:sp>
      <p:sp>
        <p:nvSpPr>
          <p:cNvPr id="5" name="Slide Number Placeholder 4"/>
          <p:cNvSpPr>
            <a:spLocks noGrp="1"/>
          </p:cNvSpPr>
          <p:nvPr>
            <p:ph type="sldNum" sz="quarter" idx="3"/>
          </p:nvPr>
        </p:nvSpPr>
        <p:spPr>
          <a:xfrm>
            <a:off x="3950256" y="8772669"/>
            <a:ext cx="3022018" cy="463407"/>
          </a:xfrm>
          <a:prstGeom prst="rect">
            <a:avLst/>
          </a:prstGeom>
        </p:spPr>
        <p:txBody>
          <a:bodyPr vert="horz" lIns="92620" tIns="46310" rIns="92620" bIns="46310" rtlCol="0" anchor="b"/>
          <a:lstStyle>
            <a:lvl1pPr algn="r">
              <a:defRPr sz="1200"/>
            </a:lvl1pPr>
          </a:lstStyle>
          <a:p>
            <a:fld id="{8EC12AA5-395A-4E0D-A204-E77789E65130}" type="slidenum">
              <a:rPr lang="en-US" smtClean="0"/>
              <a:t>‹#›</a:t>
            </a:fld>
            <a:endParaRPr lang="en-US"/>
          </a:p>
        </p:txBody>
      </p:sp>
    </p:spTree>
    <p:extLst>
      <p:ext uri="{BB962C8B-B14F-4D97-AF65-F5344CB8AC3E}">
        <p14:creationId xmlns:p14="http://schemas.microsoft.com/office/powerpoint/2010/main" val="228887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2018" cy="463408"/>
          </a:xfrm>
          <a:prstGeom prst="rect">
            <a:avLst/>
          </a:prstGeom>
        </p:spPr>
        <p:txBody>
          <a:bodyPr vert="horz" lIns="92620" tIns="46310" rIns="92620" bIns="46310" rtlCol="0"/>
          <a:lstStyle>
            <a:lvl1pPr algn="l">
              <a:defRPr sz="1200"/>
            </a:lvl1pPr>
          </a:lstStyle>
          <a:p>
            <a:endParaRPr lang="en-US"/>
          </a:p>
        </p:txBody>
      </p:sp>
      <p:sp>
        <p:nvSpPr>
          <p:cNvPr id="3" name="Date Placeholder 2"/>
          <p:cNvSpPr>
            <a:spLocks noGrp="1"/>
          </p:cNvSpPr>
          <p:nvPr>
            <p:ph type="dt" idx="1"/>
          </p:nvPr>
        </p:nvSpPr>
        <p:spPr>
          <a:xfrm>
            <a:off x="3950256" y="0"/>
            <a:ext cx="3022018" cy="463408"/>
          </a:xfrm>
          <a:prstGeom prst="rect">
            <a:avLst/>
          </a:prstGeom>
        </p:spPr>
        <p:txBody>
          <a:bodyPr vert="horz" lIns="92620" tIns="46310" rIns="92620" bIns="46310" rtlCol="0"/>
          <a:lstStyle>
            <a:lvl1pPr algn="r">
              <a:defRPr sz="1200"/>
            </a:lvl1pPr>
          </a:lstStyle>
          <a:p>
            <a:fld id="{98389A27-9CFA-4B26-B7FC-DD4B9820A8E7}" type="datetimeFigureOut">
              <a:rPr lang="en-US" smtClean="0"/>
              <a:t>3/12/2015</a:t>
            </a:fld>
            <a:endParaRPr lang="en-US"/>
          </a:p>
        </p:txBody>
      </p:sp>
      <p:sp>
        <p:nvSpPr>
          <p:cNvPr id="4" name="Slide Image Placeholder 3"/>
          <p:cNvSpPr>
            <a:spLocks noGrp="1" noRot="1" noChangeAspect="1"/>
          </p:cNvSpPr>
          <p:nvPr>
            <p:ph type="sldImg" idx="2"/>
          </p:nvPr>
        </p:nvSpPr>
        <p:spPr>
          <a:xfrm>
            <a:off x="1408113" y="1154113"/>
            <a:ext cx="4157662" cy="3117850"/>
          </a:xfrm>
          <a:prstGeom prst="rect">
            <a:avLst/>
          </a:prstGeom>
          <a:noFill/>
          <a:ln w="12700">
            <a:solidFill>
              <a:prstClr val="black"/>
            </a:solidFill>
          </a:ln>
        </p:spPr>
        <p:txBody>
          <a:bodyPr vert="horz" lIns="92620" tIns="46310" rIns="92620" bIns="46310" rtlCol="0" anchor="ctr"/>
          <a:lstStyle/>
          <a:p>
            <a:endParaRPr lang="en-US"/>
          </a:p>
        </p:txBody>
      </p:sp>
      <p:sp>
        <p:nvSpPr>
          <p:cNvPr id="5" name="Notes Placeholder 4"/>
          <p:cNvSpPr>
            <a:spLocks noGrp="1"/>
          </p:cNvSpPr>
          <p:nvPr>
            <p:ph type="body" sz="quarter" idx="3"/>
          </p:nvPr>
        </p:nvSpPr>
        <p:spPr>
          <a:xfrm>
            <a:off x="697389" y="4444861"/>
            <a:ext cx="5579110" cy="3636705"/>
          </a:xfrm>
          <a:prstGeom prst="rect">
            <a:avLst/>
          </a:prstGeom>
        </p:spPr>
        <p:txBody>
          <a:bodyPr vert="horz" lIns="92620" tIns="46310" rIns="92620" bIns="4631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22018" cy="463407"/>
          </a:xfrm>
          <a:prstGeom prst="rect">
            <a:avLst/>
          </a:prstGeom>
        </p:spPr>
        <p:txBody>
          <a:bodyPr vert="horz" lIns="92620" tIns="46310" rIns="92620" bIns="46310" rtlCol="0" anchor="b"/>
          <a:lstStyle>
            <a:lvl1pPr algn="l">
              <a:defRPr sz="1200"/>
            </a:lvl1pPr>
          </a:lstStyle>
          <a:p>
            <a:endParaRPr lang="en-US"/>
          </a:p>
        </p:txBody>
      </p:sp>
      <p:sp>
        <p:nvSpPr>
          <p:cNvPr id="7" name="Slide Number Placeholder 6"/>
          <p:cNvSpPr>
            <a:spLocks noGrp="1"/>
          </p:cNvSpPr>
          <p:nvPr>
            <p:ph type="sldNum" sz="quarter" idx="5"/>
          </p:nvPr>
        </p:nvSpPr>
        <p:spPr>
          <a:xfrm>
            <a:off x="3950256" y="8772669"/>
            <a:ext cx="3022018" cy="463407"/>
          </a:xfrm>
          <a:prstGeom prst="rect">
            <a:avLst/>
          </a:prstGeom>
        </p:spPr>
        <p:txBody>
          <a:bodyPr vert="horz" lIns="92620" tIns="46310" rIns="92620" bIns="46310" rtlCol="0" anchor="b"/>
          <a:lstStyle>
            <a:lvl1pPr algn="r">
              <a:defRPr sz="1200"/>
            </a:lvl1pPr>
          </a:lstStyle>
          <a:p>
            <a:fld id="{8F58BF79-EE30-4E7D-BCD0-545BE3B5BAB7}" type="slidenum">
              <a:rPr lang="en-US" smtClean="0"/>
              <a:t>‹#›</a:t>
            </a:fld>
            <a:endParaRPr lang="en-US"/>
          </a:p>
        </p:txBody>
      </p:sp>
    </p:spTree>
    <p:extLst>
      <p:ext uri="{BB962C8B-B14F-4D97-AF65-F5344CB8AC3E}">
        <p14:creationId xmlns:p14="http://schemas.microsoft.com/office/powerpoint/2010/main" val="1560669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1</a:t>
            </a:fld>
            <a:endParaRPr lang="en-US"/>
          </a:p>
        </p:txBody>
      </p:sp>
    </p:spTree>
    <p:extLst>
      <p:ext uri="{BB962C8B-B14F-4D97-AF65-F5344CB8AC3E}">
        <p14:creationId xmlns:p14="http://schemas.microsoft.com/office/powerpoint/2010/main" val="423588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i="0" u="none" dirty="0" smtClean="0"/>
              <a:t>Chris</a:t>
            </a:r>
          </a:p>
          <a:p>
            <a:endParaRPr lang="en-US" b="1" i="0" u="none" dirty="0" smtClean="0"/>
          </a:p>
          <a:p>
            <a:r>
              <a:rPr lang="en-US" b="1" i="0" u="none" dirty="0" smtClean="0"/>
              <a:t>The</a:t>
            </a:r>
            <a:r>
              <a:rPr lang="en-US" b="1" i="0" u="none" baseline="0" dirty="0" smtClean="0"/>
              <a:t> 3</a:t>
            </a:r>
            <a:r>
              <a:rPr lang="en-US" b="1" i="0" u="none" baseline="30000" dirty="0" smtClean="0"/>
              <a:t>rd</a:t>
            </a:r>
            <a:r>
              <a:rPr lang="en-US" b="1" i="0" u="none" baseline="0" dirty="0" smtClean="0"/>
              <a:t> nominee was…(read info from slide)</a:t>
            </a:r>
          </a:p>
          <a:p>
            <a:endParaRPr lang="en-US" b="0" u="none" dirty="0" smtClean="0"/>
          </a:p>
          <a:p>
            <a:r>
              <a:rPr lang="en-US" b="0" u="none" dirty="0" smtClean="0"/>
              <a:t>ODOT Project Engineer: John</a:t>
            </a:r>
            <a:r>
              <a:rPr lang="en-US" b="0" u="none" baseline="0" dirty="0" smtClean="0"/>
              <a:t> </a:t>
            </a:r>
            <a:r>
              <a:rPr lang="en-US" b="0" u="none" baseline="0" dirty="0" err="1" smtClean="0"/>
              <a:t>Mazzola</a:t>
            </a:r>
            <a:endParaRPr lang="en-US" b="0" u="none" dirty="0" smtClean="0"/>
          </a:p>
          <a:p>
            <a:r>
              <a:rPr lang="en-US" b="0" u="none" dirty="0" smtClean="0"/>
              <a:t>Prime Contractor Project Manager: Steve Hermann</a:t>
            </a:r>
          </a:p>
          <a:p>
            <a:endParaRPr lang="en-US" b="0" u="none"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10</a:t>
            </a:fld>
            <a:endParaRPr lang="en-US"/>
          </a:p>
        </p:txBody>
      </p:sp>
    </p:spTree>
    <p:extLst>
      <p:ext uri="{BB962C8B-B14F-4D97-AF65-F5344CB8AC3E}">
        <p14:creationId xmlns:p14="http://schemas.microsoft.com/office/powerpoint/2010/main" val="142141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u="none" dirty="0" smtClean="0"/>
              <a:t>Chris</a:t>
            </a:r>
          </a:p>
          <a:p>
            <a:endParaRPr lang="en-US" b="1" u="none" dirty="0" smtClean="0"/>
          </a:p>
          <a:p>
            <a:r>
              <a:rPr lang="en-US" b="1" u="none" dirty="0" smtClean="0"/>
              <a:t>Major Project Challenges</a:t>
            </a:r>
            <a:r>
              <a:rPr lang="en-US" b="1" u="none" baseline="0" dirty="0" smtClean="0"/>
              <a:t>:</a:t>
            </a:r>
          </a:p>
          <a:p>
            <a:endParaRPr lang="en-US" b="0" u="none" baseline="0" dirty="0" smtClean="0"/>
          </a:p>
          <a:p>
            <a:pPr marL="171450" indent="-171450">
              <a:buFont typeface="Wingdings" pitchFamily="2" charset="2"/>
              <a:buChar char="v"/>
            </a:pPr>
            <a:r>
              <a:rPr lang="en-US" b="0" u="none" baseline="0" dirty="0" smtClean="0"/>
              <a:t>Steel Mill delays.</a:t>
            </a:r>
          </a:p>
          <a:p>
            <a:pPr marL="171450" indent="-171450">
              <a:buFont typeface="Wingdings" pitchFamily="2" charset="2"/>
              <a:buChar char="v"/>
            </a:pPr>
            <a:r>
              <a:rPr lang="en-US" b="0" u="none" baseline="0" dirty="0" smtClean="0"/>
              <a:t>Fabrication errors.</a:t>
            </a:r>
          </a:p>
          <a:p>
            <a:pPr marL="171450" indent="-171450">
              <a:buFont typeface="Wingdings" pitchFamily="2" charset="2"/>
              <a:buChar char="v"/>
            </a:pPr>
            <a:r>
              <a:rPr lang="en-US" b="0" u="none" baseline="0" dirty="0" smtClean="0"/>
              <a:t>Warping of the girders from the galvanizing process.</a:t>
            </a:r>
          </a:p>
          <a:p>
            <a:pPr marL="171450" indent="-171450">
              <a:buFont typeface="Wingdings" pitchFamily="2" charset="2"/>
              <a:buChar char="v"/>
            </a:pPr>
            <a:r>
              <a:rPr lang="en-US" b="0" u="none" baseline="0" dirty="0" smtClean="0"/>
              <a:t>Trucking company losing a load of girders on the highway.</a:t>
            </a:r>
          </a:p>
          <a:p>
            <a:pPr marL="171450" indent="-171450">
              <a:buFont typeface="Wingdings" pitchFamily="2" charset="2"/>
              <a:buChar char="v"/>
            </a:pPr>
            <a:r>
              <a:rPr lang="en-US" b="0" u="none" baseline="0" dirty="0" smtClean="0"/>
              <a:t>Higher than anticipated water levels.</a:t>
            </a:r>
          </a:p>
          <a:p>
            <a:pPr marL="171450" indent="-171450">
              <a:buFont typeface="Wingdings" pitchFamily="2" charset="2"/>
              <a:buChar char="v"/>
            </a:pPr>
            <a:r>
              <a:rPr lang="en-US" b="0" u="none" baseline="0" dirty="0" smtClean="0"/>
              <a:t>Misaligned bolt holes on the X-Frames.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11</a:t>
            </a:fld>
            <a:endParaRPr lang="en-US"/>
          </a:p>
        </p:txBody>
      </p:sp>
    </p:spTree>
    <p:extLst>
      <p:ext uri="{BB962C8B-B14F-4D97-AF65-F5344CB8AC3E}">
        <p14:creationId xmlns:p14="http://schemas.microsoft.com/office/powerpoint/2010/main" val="95619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i="0" u="none" dirty="0" smtClean="0"/>
              <a:t>Chris</a:t>
            </a:r>
          </a:p>
          <a:p>
            <a:endParaRPr lang="en-US" b="1" i="0" u="none" dirty="0" smtClean="0"/>
          </a:p>
          <a:p>
            <a:r>
              <a:rPr lang="en-US" b="1" i="0" u="none" dirty="0" smtClean="0"/>
              <a:t>The</a:t>
            </a:r>
            <a:r>
              <a:rPr lang="en-US" b="1" i="0" u="none" baseline="0" dirty="0" smtClean="0"/>
              <a:t> 4</a:t>
            </a:r>
            <a:r>
              <a:rPr lang="en-US" b="1" i="0" u="none" baseline="30000" dirty="0" smtClean="0"/>
              <a:t>th</a:t>
            </a:r>
            <a:r>
              <a:rPr lang="en-US" b="1" i="0" u="none" baseline="0" dirty="0" smtClean="0"/>
              <a:t> nominee was…(read info from slide)</a:t>
            </a:r>
          </a:p>
          <a:p>
            <a:endParaRPr lang="en-US" b="0" u="none" dirty="0" smtClean="0"/>
          </a:p>
          <a:p>
            <a:r>
              <a:rPr lang="en-US" b="0" u="none" dirty="0" smtClean="0"/>
              <a:t>ODOT Project Engineer: Michelle</a:t>
            </a:r>
            <a:r>
              <a:rPr lang="en-US" b="0" u="none" baseline="0" dirty="0" smtClean="0"/>
              <a:t> </a:t>
            </a:r>
            <a:r>
              <a:rPr lang="en-US" b="0" u="none" baseline="0" dirty="0" err="1" smtClean="0"/>
              <a:t>Porr</a:t>
            </a:r>
            <a:endParaRPr lang="en-US" b="0" u="none" dirty="0" smtClean="0"/>
          </a:p>
          <a:p>
            <a:r>
              <a:rPr lang="en-US" b="0" u="none" dirty="0" smtClean="0"/>
              <a:t>Prime Contractor Project Manager: Larry Lyons</a:t>
            </a:r>
          </a:p>
          <a:p>
            <a:endParaRPr lang="en-US" b="0" u="none" dirty="0" smtClean="0"/>
          </a:p>
        </p:txBody>
      </p:sp>
      <p:sp>
        <p:nvSpPr>
          <p:cNvPr id="4" name="Slide Number Placeholder 3"/>
          <p:cNvSpPr>
            <a:spLocks noGrp="1"/>
          </p:cNvSpPr>
          <p:nvPr>
            <p:ph type="sldNum" sz="quarter" idx="10"/>
          </p:nvPr>
        </p:nvSpPr>
        <p:spPr/>
        <p:txBody>
          <a:bodyPr/>
          <a:lstStyle/>
          <a:p>
            <a:fld id="{8F58BF79-EE30-4E7D-BCD0-545BE3B5BAB7}" type="slidenum">
              <a:rPr lang="en-US" smtClean="0"/>
              <a:t>12</a:t>
            </a:fld>
            <a:endParaRPr lang="en-US"/>
          </a:p>
        </p:txBody>
      </p:sp>
    </p:spTree>
    <p:extLst>
      <p:ext uri="{BB962C8B-B14F-4D97-AF65-F5344CB8AC3E}">
        <p14:creationId xmlns:p14="http://schemas.microsoft.com/office/powerpoint/2010/main" val="615690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u="none" dirty="0" smtClean="0"/>
              <a:t>Chris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r>
              <a:rPr lang="en-US" b="0" u="none" dirty="0" smtClean="0"/>
              <a:t>Major Project Challenges</a:t>
            </a:r>
            <a:r>
              <a:rPr lang="en-US" b="0" u="none" baseline="0" dirty="0" smtClean="0"/>
              <a:t>:</a:t>
            </a:r>
          </a:p>
          <a:p>
            <a:endParaRPr lang="en-US" b="0" u="none" baseline="0" dirty="0" smtClean="0"/>
          </a:p>
          <a:p>
            <a:pPr marL="171450" indent="-171450">
              <a:buFont typeface="Wingdings" pitchFamily="2" charset="2"/>
              <a:buChar char="v"/>
            </a:pPr>
            <a:r>
              <a:rPr lang="en-US" b="0" u="none" baseline="0" dirty="0" smtClean="0"/>
              <a:t>Managing a MOT scheme that called for 3 of the 4 phases to be run directly through the central, circular island.</a:t>
            </a:r>
          </a:p>
          <a:p>
            <a:pPr marL="171450" indent="-171450">
              <a:buFont typeface="Wingdings" pitchFamily="2" charset="2"/>
              <a:buChar char="v"/>
            </a:pPr>
            <a:r>
              <a:rPr lang="en-US" b="0" u="none" baseline="0" dirty="0" smtClean="0"/>
              <a:t>Dealing with an existing telephone line that was discovered to be three feet above the proposed temporary pavement.</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pPr marL="171450" marR="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endParaRPr lang="en-US" b="0" u="none" baseline="0" dirty="0" smtClean="0"/>
          </a:p>
          <a:p>
            <a:pPr marL="171450" marR="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13</a:t>
            </a:fld>
            <a:endParaRPr lang="en-US"/>
          </a:p>
        </p:txBody>
      </p:sp>
    </p:spTree>
    <p:extLst>
      <p:ext uri="{BB962C8B-B14F-4D97-AF65-F5344CB8AC3E}">
        <p14:creationId xmlns:p14="http://schemas.microsoft.com/office/powerpoint/2010/main" val="2529017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i="0" u="none" dirty="0" smtClean="0"/>
              <a:t>Chris</a:t>
            </a:r>
          </a:p>
          <a:p>
            <a:endParaRPr lang="en-US" b="1" i="0" u="none" dirty="0" smtClean="0"/>
          </a:p>
          <a:p>
            <a:r>
              <a:rPr lang="en-US" b="1" i="0" u="none" dirty="0" smtClean="0"/>
              <a:t>The</a:t>
            </a:r>
            <a:r>
              <a:rPr lang="en-US" b="1" i="0" u="none" baseline="0" dirty="0" smtClean="0"/>
              <a:t> 5</a:t>
            </a:r>
            <a:r>
              <a:rPr lang="en-US" b="1" i="0" u="none" baseline="30000" dirty="0" smtClean="0"/>
              <a:t>th</a:t>
            </a:r>
            <a:r>
              <a:rPr lang="en-US" b="1" i="0" u="none" baseline="0" dirty="0" smtClean="0"/>
              <a:t> nominee was…(read info from slide)</a:t>
            </a:r>
          </a:p>
          <a:p>
            <a:endParaRPr lang="en-US" b="0" u="none" dirty="0" smtClean="0"/>
          </a:p>
          <a:p>
            <a:r>
              <a:rPr lang="en-US" b="0" u="none" dirty="0" smtClean="0"/>
              <a:t>ODOT Project Engineers: Jerred Giauque/ Todd Moore</a:t>
            </a:r>
          </a:p>
          <a:p>
            <a:r>
              <a:rPr lang="en-US" b="0" u="none" dirty="0" smtClean="0"/>
              <a:t>Prime Contractor Project Manager: Brian Froehlich</a:t>
            </a:r>
          </a:p>
          <a:p>
            <a:endParaRPr lang="en-US" b="0" u="none" dirty="0" smtClean="0"/>
          </a:p>
        </p:txBody>
      </p:sp>
      <p:sp>
        <p:nvSpPr>
          <p:cNvPr id="4" name="Slide Number Placeholder 3"/>
          <p:cNvSpPr>
            <a:spLocks noGrp="1"/>
          </p:cNvSpPr>
          <p:nvPr>
            <p:ph type="sldNum" sz="quarter" idx="10"/>
          </p:nvPr>
        </p:nvSpPr>
        <p:spPr/>
        <p:txBody>
          <a:bodyPr/>
          <a:lstStyle/>
          <a:p>
            <a:fld id="{8F58BF79-EE30-4E7D-BCD0-545BE3B5BAB7}" type="slidenum">
              <a:rPr lang="en-US" smtClean="0"/>
              <a:t>14</a:t>
            </a:fld>
            <a:endParaRPr lang="en-US"/>
          </a:p>
        </p:txBody>
      </p:sp>
    </p:spTree>
    <p:extLst>
      <p:ext uri="{BB962C8B-B14F-4D97-AF65-F5344CB8AC3E}">
        <p14:creationId xmlns:p14="http://schemas.microsoft.com/office/powerpoint/2010/main" val="115458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u="none" dirty="0" smtClean="0"/>
              <a:t>Chris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r>
              <a:rPr lang="en-US" b="1" u="none" dirty="0" smtClean="0"/>
              <a:t>Major Project Challenges</a:t>
            </a:r>
            <a:r>
              <a:rPr lang="en-US" b="1" u="none" baseline="0" dirty="0" smtClean="0"/>
              <a:t>:</a:t>
            </a:r>
          </a:p>
          <a:p>
            <a:endParaRPr lang="en-US" b="0" u="none" baseline="0" dirty="0" smtClean="0"/>
          </a:p>
          <a:p>
            <a:pPr marL="171450" indent="-171450">
              <a:buFont typeface="Wingdings" pitchFamily="2" charset="2"/>
              <a:buChar char="v"/>
            </a:pPr>
            <a:r>
              <a:rPr lang="en-US" b="0" u="none" baseline="0" dirty="0" smtClean="0"/>
              <a:t>Maintaining traffic for the Shale Gas Industry</a:t>
            </a:r>
          </a:p>
          <a:p>
            <a:pPr marL="171450" indent="-171450">
              <a:buFont typeface="Wingdings" pitchFamily="2" charset="2"/>
              <a:buChar char="v"/>
            </a:pPr>
            <a:r>
              <a:rPr lang="en-US" b="0" u="none" baseline="0" dirty="0" smtClean="0"/>
              <a:t>Culvert was positioned 50’ below US 22.</a:t>
            </a:r>
          </a:p>
          <a:p>
            <a:pPr marL="171450" indent="-171450">
              <a:buFont typeface="Wingdings" pitchFamily="2" charset="2"/>
              <a:buChar char="v"/>
            </a:pPr>
            <a:r>
              <a:rPr lang="en-US" b="0" u="none" baseline="0" dirty="0" smtClean="0"/>
              <a:t>Extensive bypass pumping to control the discharge of water from Piedmont Dam</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pPr marL="171450" marR="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15</a:t>
            </a:fld>
            <a:endParaRPr lang="en-US"/>
          </a:p>
        </p:txBody>
      </p:sp>
    </p:spTree>
    <p:extLst>
      <p:ext uri="{BB962C8B-B14F-4D97-AF65-F5344CB8AC3E}">
        <p14:creationId xmlns:p14="http://schemas.microsoft.com/office/powerpoint/2010/main" val="3650315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i="0" u="none" dirty="0" smtClean="0"/>
              <a:t>Chris</a:t>
            </a:r>
          </a:p>
          <a:p>
            <a:endParaRPr lang="en-US" b="1" i="0" u="none" dirty="0" smtClean="0"/>
          </a:p>
          <a:p>
            <a:r>
              <a:rPr lang="en-US" b="1" i="0" u="none" dirty="0" smtClean="0"/>
              <a:t>The</a:t>
            </a:r>
            <a:r>
              <a:rPr lang="en-US" b="1" i="0" u="none" baseline="0" dirty="0" smtClean="0"/>
              <a:t> 6</a:t>
            </a:r>
            <a:r>
              <a:rPr lang="en-US" b="1" i="0" u="none" baseline="30000" dirty="0" smtClean="0"/>
              <a:t>th</a:t>
            </a:r>
            <a:r>
              <a:rPr lang="en-US" b="1" i="0" u="none" baseline="0" dirty="0" smtClean="0"/>
              <a:t> nominee was…(read info from slide)</a:t>
            </a:r>
          </a:p>
          <a:p>
            <a:endParaRPr lang="en-US" b="0" u="none" dirty="0" smtClean="0"/>
          </a:p>
          <a:p>
            <a:r>
              <a:rPr lang="en-US" b="0" u="none" dirty="0" smtClean="0"/>
              <a:t>ODOT Project Engineers: Luke </a:t>
            </a:r>
            <a:r>
              <a:rPr lang="en-US" b="0" u="none" dirty="0" err="1" smtClean="0"/>
              <a:t>Wysocki</a:t>
            </a:r>
            <a:endParaRPr lang="en-US" b="0" u="none" dirty="0" smtClean="0"/>
          </a:p>
          <a:p>
            <a:r>
              <a:rPr lang="en-US" b="0" u="none" dirty="0" smtClean="0"/>
              <a:t>Prime Contractor Project Manager: Jorge Baez</a:t>
            </a:r>
          </a:p>
          <a:p>
            <a:endParaRPr lang="en-US" b="0" u="none" dirty="0" smtClean="0"/>
          </a:p>
        </p:txBody>
      </p:sp>
      <p:sp>
        <p:nvSpPr>
          <p:cNvPr id="4" name="Slide Number Placeholder 3"/>
          <p:cNvSpPr>
            <a:spLocks noGrp="1"/>
          </p:cNvSpPr>
          <p:nvPr>
            <p:ph type="sldNum" sz="quarter" idx="10"/>
          </p:nvPr>
        </p:nvSpPr>
        <p:spPr/>
        <p:txBody>
          <a:bodyPr/>
          <a:lstStyle/>
          <a:p>
            <a:fld id="{8F58BF79-EE30-4E7D-BCD0-545BE3B5BAB7}" type="slidenum">
              <a:rPr lang="en-US" smtClean="0"/>
              <a:t>16</a:t>
            </a:fld>
            <a:endParaRPr lang="en-US"/>
          </a:p>
        </p:txBody>
      </p:sp>
    </p:spTree>
    <p:extLst>
      <p:ext uri="{BB962C8B-B14F-4D97-AF65-F5344CB8AC3E}">
        <p14:creationId xmlns:p14="http://schemas.microsoft.com/office/powerpoint/2010/main" val="2314662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u="none" dirty="0" smtClean="0"/>
              <a:t>Chris</a:t>
            </a:r>
          </a:p>
          <a:p>
            <a:endParaRPr lang="en-US" b="1" u="none" dirty="0" smtClean="0"/>
          </a:p>
          <a:p>
            <a:r>
              <a:rPr lang="en-US" b="1" u="none" dirty="0" smtClean="0"/>
              <a:t>Major Project Challenges</a:t>
            </a:r>
            <a:r>
              <a:rPr lang="en-US" b="1" u="none" baseline="0" dirty="0" smtClean="0"/>
              <a:t>:</a:t>
            </a:r>
          </a:p>
          <a:p>
            <a:endParaRPr lang="en-US" b="0" u="none" baseline="0" dirty="0" smtClean="0"/>
          </a:p>
          <a:p>
            <a:pPr marL="171450" indent="-171450">
              <a:buFont typeface="Wingdings" pitchFamily="2" charset="2"/>
              <a:buChar char="v"/>
            </a:pPr>
            <a:r>
              <a:rPr lang="en-US" b="0" u="none" baseline="0" dirty="0" smtClean="0"/>
              <a:t>Engineering the project phasing in order to build the proposed substructure widening work and the subsequent deck replacement in a timely manner.</a:t>
            </a:r>
          </a:p>
          <a:p>
            <a:pPr marL="171450" indent="-171450">
              <a:buFont typeface="Wingdings" pitchFamily="2" charset="2"/>
              <a:buChar char="v"/>
            </a:pPr>
            <a:r>
              <a:rPr lang="en-US" b="0" u="none" baseline="0" dirty="0" smtClean="0"/>
              <a:t>Anticipated screed elevations for the new bridge deck did not rebound as expected.</a:t>
            </a:r>
          </a:p>
          <a:p>
            <a:pPr marL="171450" indent="-171450">
              <a:buFont typeface="Wingdings" pitchFamily="2" charset="2"/>
              <a:buChar char="v"/>
            </a:pPr>
            <a:r>
              <a:rPr lang="en-US" b="0" u="none" baseline="0" dirty="0" smtClean="0"/>
              <a:t>Squeezing in the steel bridge painting near the end of the construction season.</a:t>
            </a:r>
          </a:p>
          <a:p>
            <a:pPr marL="171450" marR="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endParaRPr lang="en-US" b="0" u="none" baseline="0" dirty="0" smtClean="0"/>
          </a:p>
          <a:p>
            <a:pPr marL="171450" marR="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endParaRPr lang="en-US" b="0" u="none" baseline="0"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17</a:t>
            </a:fld>
            <a:endParaRPr lang="en-US"/>
          </a:p>
        </p:txBody>
      </p:sp>
    </p:spTree>
    <p:extLst>
      <p:ext uri="{BB962C8B-B14F-4D97-AF65-F5344CB8AC3E}">
        <p14:creationId xmlns:p14="http://schemas.microsoft.com/office/powerpoint/2010/main" val="410755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u="none" dirty="0" smtClean="0"/>
              <a:t>The</a:t>
            </a:r>
            <a:r>
              <a:rPr lang="en-US" b="1" u="none" baseline="0" dirty="0" smtClean="0"/>
              <a:t> final nominee for this category was…(read info from slide)</a:t>
            </a:r>
            <a:endParaRPr lang="en-US" b="1" u="sng" baseline="0" dirty="0" smtClean="0"/>
          </a:p>
          <a:p>
            <a:pPr marL="0" indent="0">
              <a:buFont typeface="Wingdings" pitchFamily="2" charset="2"/>
              <a:buNone/>
            </a:pPr>
            <a:r>
              <a:rPr lang="en-US" b="1" u="none" baseline="0" dirty="0" smtClean="0"/>
              <a:t>The committee selected this project as the Award Winner for the first category.</a:t>
            </a:r>
            <a:endParaRPr lang="en-US" b="1" u="sng" baseline="0" dirty="0" smtClean="0"/>
          </a:p>
          <a:p>
            <a:pPr marL="0" indent="0">
              <a:buFont typeface="Wingdings" pitchFamily="2" charset="2"/>
              <a:buNone/>
            </a:pPr>
            <a:endParaRPr lang="en-US" b="1" u="sng" baseline="0" dirty="0" smtClean="0"/>
          </a:p>
          <a:p>
            <a:pPr marL="0" indent="0">
              <a:buFont typeface="Wingdings" pitchFamily="2" charset="2"/>
              <a:buNone/>
            </a:pPr>
            <a:r>
              <a:rPr lang="en-US" b="1" u="sng" baseline="0" dirty="0" smtClean="0"/>
              <a:t>WHY?</a:t>
            </a:r>
          </a:p>
          <a:p>
            <a:pPr marL="171450" indent="-171450">
              <a:buFont typeface="Wingdings" pitchFamily="2" charset="2"/>
              <a:buChar char="v"/>
            </a:pPr>
            <a:r>
              <a:rPr lang="en-US" baseline="0" dirty="0" smtClean="0"/>
              <a:t>Project was </a:t>
            </a:r>
            <a:r>
              <a:rPr lang="en-US" b="1" baseline="0" dirty="0" smtClean="0"/>
              <a:t>PROACTIVE</a:t>
            </a:r>
            <a:r>
              <a:rPr lang="en-US" baseline="0" dirty="0" smtClean="0"/>
              <a:t> with Partnering; Co-facilitated between District 1 DCA, Darren Schimmoeller and Mosser VP Doug Shealy.</a:t>
            </a:r>
          </a:p>
          <a:p>
            <a:pPr marL="171450" indent="-171450">
              <a:buFont typeface="Wingdings" pitchFamily="2" charset="2"/>
              <a:buChar char="v"/>
            </a:pPr>
            <a:r>
              <a:rPr lang="en-US" b="0" baseline="0" dirty="0" smtClean="0"/>
              <a:t>Project Team developed a plan to split the office renovation into three phases with downtime to allow employees to both continue work and relocate.</a:t>
            </a:r>
          </a:p>
          <a:p>
            <a:pPr marL="171450" indent="-171450">
              <a:buFont typeface="Wingdings" pitchFamily="2" charset="2"/>
              <a:buChar char="v"/>
            </a:pPr>
            <a:r>
              <a:rPr lang="en-US" b="0" baseline="0" dirty="0" smtClean="0"/>
              <a:t>Project Team solicited input from the building occupants before making any decisions.</a:t>
            </a:r>
          </a:p>
          <a:p>
            <a:pPr marL="171450" indent="-171450">
              <a:buFont typeface="Wingdings" pitchFamily="2" charset="2"/>
              <a:buChar char="v"/>
            </a:pPr>
            <a:r>
              <a:rPr lang="en-US" b="0" baseline="0" dirty="0" smtClean="0"/>
              <a:t>Utilized the Dispute Resolution Process.</a:t>
            </a:r>
          </a:p>
          <a:p>
            <a:pPr marL="171450" indent="-171450">
              <a:buFont typeface="Wingdings" pitchFamily="2" charset="2"/>
              <a:buChar char="v"/>
            </a:pPr>
            <a:r>
              <a:rPr lang="en-US" b="0" baseline="0" dirty="0" smtClean="0"/>
              <a:t>Project finished over 57 days ahead of schedule and within budget.</a:t>
            </a:r>
          </a:p>
          <a:p>
            <a:pPr marL="171450" indent="-171450">
              <a:buFont typeface="Wingdings" pitchFamily="2" charset="2"/>
              <a:buChar char="v"/>
            </a:pPr>
            <a:r>
              <a:rPr lang="en-US" b="0" baseline="0" dirty="0" smtClean="0"/>
              <a:t>Established a communication protocol to manage correspondence with all stakeholders.</a:t>
            </a:r>
          </a:p>
          <a:p>
            <a:pPr marL="171450" indent="-171450">
              <a:buFont typeface="Wingdings" pitchFamily="2" charset="2"/>
              <a:buChar char="v"/>
            </a:pPr>
            <a:r>
              <a:rPr lang="en-US" b="0" baseline="0" dirty="0" smtClean="0"/>
              <a:t>Mosser assisted ODOT in learning about Vertical Construction and ODOT assisted Mosser in learning about ODOT’s processes.</a:t>
            </a:r>
          </a:p>
          <a:p>
            <a:pPr marL="171450" indent="-171450">
              <a:buFont typeface="Wingdings" pitchFamily="2" charset="2"/>
              <a:buChar char="v"/>
            </a:pPr>
            <a:r>
              <a:rPr lang="en-US" b="0" baseline="0" dirty="0" smtClean="0"/>
              <a:t>Perfect safety record.</a:t>
            </a:r>
          </a:p>
          <a:p>
            <a:endParaRPr lang="en-US" b="1" baseline="0" dirty="0" smtClean="0"/>
          </a:p>
          <a:p>
            <a:r>
              <a:rPr lang="en-US" b="1" baseline="0" dirty="0" smtClean="0"/>
              <a:t>We have a short video to further highlight the success of this project.  </a:t>
            </a:r>
          </a:p>
          <a:p>
            <a:endParaRPr lang="en-US" baseline="0" dirty="0" smtClean="0"/>
          </a:p>
          <a:p>
            <a:r>
              <a:rPr lang="en-US" sz="1200" b="1" dirty="0" smtClean="0"/>
              <a:t>We would like the</a:t>
            </a:r>
            <a:r>
              <a:rPr lang="en-US" sz="1200" b="1" baseline="0" dirty="0" smtClean="0"/>
              <a:t> project representatives to come up on the stage to accept their award at this time.</a:t>
            </a:r>
          </a:p>
          <a:p>
            <a:endParaRPr lang="en-US" sz="1200" b="1" baseline="0" dirty="0" smtClean="0"/>
          </a:p>
          <a:p>
            <a:r>
              <a:rPr lang="en-US" sz="1200" b="1" baseline="0" dirty="0" smtClean="0"/>
              <a:t>(Brian Rader and Chris Hughes) </a:t>
            </a:r>
            <a:r>
              <a:rPr lang="en-US" sz="1200" b="0" baseline="0" dirty="0" smtClean="0"/>
              <a:t>representing</a:t>
            </a:r>
            <a:r>
              <a:rPr lang="en-US" sz="1200" b="1" baseline="0" dirty="0" smtClean="0"/>
              <a:t> ODOT District 1</a:t>
            </a:r>
          </a:p>
          <a:p>
            <a:r>
              <a:rPr lang="en-US" sz="1200" b="1" baseline="0" dirty="0" smtClean="0"/>
              <a:t>(Shawn Tooman, </a:t>
            </a:r>
            <a:r>
              <a:rPr lang="en-US" sz="1200" b="1" baseline="0" dirty="0" smtClean="0"/>
              <a:t>Dan Shroeder, Doug </a:t>
            </a:r>
            <a:r>
              <a:rPr lang="en-US" sz="1200" b="1" baseline="0" dirty="0" err="1" smtClean="0"/>
              <a:t>Shealy</a:t>
            </a:r>
            <a:r>
              <a:rPr lang="en-US" sz="1200" b="1" baseline="0" dirty="0" smtClean="0"/>
              <a:t>) </a:t>
            </a:r>
            <a:r>
              <a:rPr lang="en-US" sz="1200" b="0" baseline="0" dirty="0" smtClean="0"/>
              <a:t>representing the </a:t>
            </a:r>
            <a:r>
              <a:rPr lang="en-US" sz="1200" b="1" baseline="0" dirty="0" smtClean="0"/>
              <a:t>Mosser Construction Company</a:t>
            </a:r>
          </a:p>
        </p:txBody>
      </p:sp>
      <p:sp>
        <p:nvSpPr>
          <p:cNvPr id="4" name="Slide Number Placeholder 3"/>
          <p:cNvSpPr>
            <a:spLocks noGrp="1"/>
          </p:cNvSpPr>
          <p:nvPr>
            <p:ph type="sldNum" sz="quarter" idx="10"/>
          </p:nvPr>
        </p:nvSpPr>
        <p:spPr/>
        <p:txBody>
          <a:bodyPr/>
          <a:lstStyle/>
          <a:p>
            <a:fld id="{8F58BF79-EE30-4E7D-BCD0-545BE3B5BAB7}" type="slidenum">
              <a:rPr lang="en-US" smtClean="0"/>
              <a:t>18</a:t>
            </a:fld>
            <a:endParaRPr lang="en-US"/>
          </a:p>
        </p:txBody>
      </p:sp>
    </p:spTree>
    <p:extLst>
      <p:ext uri="{BB962C8B-B14F-4D97-AF65-F5344CB8AC3E}">
        <p14:creationId xmlns:p14="http://schemas.microsoft.com/office/powerpoint/2010/main" val="3837535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smtClean="0"/>
              <a:t>Chris</a:t>
            </a:r>
          </a:p>
          <a:p>
            <a:endParaRPr lang="en-US" b="1" u="none" dirty="0" smtClean="0"/>
          </a:p>
          <a:p>
            <a:r>
              <a:rPr lang="en-US" b="1" u="none" dirty="0" smtClean="0"/>
              <a:t>Category</a:t>
            </a:r>
            <a:r>
              <a:rPr lang="en-US" b="1" u="none" baseline="0" dirty="0" smtClean="0"/>
              <a:t> 2</a:t>
            </a:r>
            <a:r>
              <a:rPr lang="en-US" b="0" u="none" baseline="0" dirty="0" smtClean="0"/>
              <a:t>: Projects between </a:t>
            </a:r>
            <a:r>
              <a:rPr lang="en-US" b="1" u="none" baseline="0" dirty="0" smtClean="0"/>
              <a:t>$5Million and $20Million.</a:t>
            </a:r>
          </a:p>
          <a:p>
            <a:r>
              <a:rPr lang="en-US" b="0" u="none" baseline="0" dirty="0" smtClean="0"/>
              <a:t>We had </a:t>
            </a:r>
            <a:r>
              <a:rPr lang="en-US" b="1" u="none" baseline="0" dirty="0" smtClean="0"/>
              <a:t>6 projects </a:t>
            </a:r>
            <a:r>
              <a:rPr lang="en-US" b="0" u="none" baseline="0" dirty="0" smtClean="0"/>
              <a:t>that were nominated for this category.</a:t>
            </a:r>
            <a:endParaRPr lang="en-US" b="0" u="none" dirty="0" smtClean="0"/>
          </a:p>
          <a:p>
            <a:endParaRPr lang="en-US" b="1" u="sng" dirty="0" smtClean="0"/>
          </a:p>
          <a:p>
            <a:r>
              <a:rPr lang="en-US" b="1" i="0" u="none" dirty="0" smtClean="0"/>
              <a:t>The</a:t>
            </a:r>
            <a:r>
              <a:rPr lang="en-US" b="1" i="0" u="none" baseline="0" dirty="0" smtClean="0"/>
              <a:t> 1st nominee was…(read info from slide)</a:t>
            </a:r>
          </a:p>
          <a:p>
            <a:endParaRPr lang="en-US" b="0" u="none" dirty="0" smtClean="0"/>
          </a:p>
          <a:p>
            <a:r>
              <a:rPr lang="en-US" b="0" u="none" dirty="0" smtClean="0"/>
              <a:t>ODOT Project Engineer: Jacob Slechter</a:t>
            </a:r>
          </a:p>
          <a:p>
            <a:r>
              <a:rPr lang="en-US" b="0" u="none" dirty="0" smtClean="0"/>
              <a:t>Prime Contractor Project Manager: Tim Maiden &amp; Brad Mcloughlin</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19</a:t>
            </a:fld>
            <a:endParaRPr lang="en-US"/>
          </a:p>
        </p:txBody>
      </p:sp>
    </p:spTree>
    <p:extLst>
      <p:ext uri="{BB962C8B-B14F-4D97-AF65-F5344CB8AC3E}">
        <p14:creationId xmlns:p14="http://schemas.microsoft.com/office/powerpoint/2010/main" val="142679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u="none" dirty="0" smtClean="0"/>
              <a:t>Brad</a:t>
            </a: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The partnering award</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selection process is conducted by the joint ODOT/OCA Partnering Steering Committee which is comprised of both ODOT Central Office and District, OCA, and Contractor members. </a:t>
            </a:r>
          </a:p>
          <a:p>
            <a:endParaRPr lang="en-US" sz="1400" kern="1200" dirty="0" smtClean="0">
              <a:solidFill>
                <a:schemeClr val="tx1"/>
              </a:solidFill>
              <a:effectLst/>
              <a:latin typeface="+mn-lt"/>
              <a:ea typeface="+mn-ea"/>
              <a:cs typeface="+mn-cs"/>
            </a:endParaRPr>
          </a:p>
          <a:p>
            <a:r>
              <a:rPr lang="en-US" sz="1400" kern="1200" baseline="0" dirty="0" smtClean="0">
                <a:solidFill>
                  <a:schemeClr val="tx1"/>
                </a:solidFill>
                <a:effectLst/>
                <a:latin typeface="+mn-lt"/>
                <a:ea typeface="+mn-ea"/>
                <a:cs typeface="+mn-cs"/>
              </a:rPr>
              <a:t>Starting next year, we are going to invite today’s winning Districts and Contractors as honorary judges in an effort to be more transparent as this award grows older.</a:t>
            </a:r>
          </a:p>
          <a:p>
            <a:endParaRPr lang="en-US" sz="1400" kern="1200" baseline="0" dirty="0" smtClean="0">
              <a:solidFill>
                <a:schemeClr val="tx1"/>
              </a:solidFill>
              <a:effectLst/>
              <a:latin typeface="+mn-lt"/>
              <a:ea typeface="+mn-ea"/>
              <a:cs typeface="+mn-cs"/>
            </a:endParaRPr>
          </a:p>
          <a:p>
            <a:r>
              <a:rPr lang="en-US" sz="1400" b="0" kern="1200" baseline="0" dirty="0" smtClean="0">
                <a:solidFill>
                  <a:schemeClr val="tx1"/>
                </a:solidFill>
                <a:effectLst/>
                <a:latin typeface="+mn-lt"/>
                <a:ea typeface="+mn-ea"/>
                <a:cs typeface="+mn-cs"/>
              </a:rPr>
              <a:t>Thank you to all the Committee members for their work on this award.</a:t>
            </a:r>
          </a:p>
          <a:p>
            <a:endParaRPr lang="en-US" sz="1400" dirty="0"/>
          </a:p>
        </p:txBody>
      </p:sp>
      <p:sp>
        <p:nvSpPr>
          <p:cNvPr id="4" name="Slide Number Placeholder 3"/>
          <p:cNvSpPr>
            <a:spLocks noGrp="1"/>
          </p:cNvSpPr>
          <p:nvPr>
            <p:ph type="sldNum" sz="quarter" idx="10"/>
          </p:nvPr>
        </p:nvSpPr>
        <p:spPr/>
        <p:txBody>
          <a:bodyPr/>
          <a:lstStyle/>
          <a:p>
            <a:fld id="{4B0FDA08-891D-4D24-9337-D12A075AC062}" type="slidenum">
              <a:rPr lang="en-US">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92702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Chris</a:t>
            </a:r>
          </a:p>
          <a:p>
            <a:endParaRPr lang="en-US" b="1" u="none" dirty="0" smtClean="0"/>
          </a:p>
          <a:p>
            <a:r>
              <a:rPr lang="en-US" b="1" u="none" dirty="0" smtClean="0"/>
              <a:t>Major Project Challenges</a:t>
            </a:r>
            <a:r>
              <a:rPr lang="en-US" b="1" u="none" baseline="0" dirty="0" smtClean="0"/>
              <a:t>:</a:t>
            </a:r>
          </a:p>
          <a:p>
            <a:endParaRPr lang="en-US" b="0" u="none" baseline="0" dirty="0" smtClean="0"/>
          </a:p>
          <a:p>
            <a:pPr marL="171450" indent="-171450">
              <a:buFont typeface="Wingdings" pitchFamily="2" charset="2"/>
              <a:buChar char="v"/>
            </a:pPr>
            <a:r>
              <a:rPr lang="en-US" b="0" u="none" baseline="0" dirty="0" smtClean="0"/>
              <a:t>Overcoming MOT obstacles to prevent utility delays from overhead power lines.</a:t>
            </a:r>
          </a:p>
          <a:p>
            <a:pPr marL="171450" indent="-171450">
              <a:buFont typeface="Wingdings" pitchFamily="2" charset="2"/>
              <a:buChar char="v"/>
            </a:pPr>
            <a:r>
              <a:rPr lang="en-US" b="0" u="none" baseline="0" dirty="0" smtClean="0"/>
              <a:t>Working adjacent to a project that presented redundant work and MOT coordination.</a:t>
            </a:r>
          </a:p>
          <a:p>
            <a:pPr marL="171450" indent="-171450">
              <a:buFont typeface="Wingdings" pitchFamily="2" charset="2"/>
              <a:buChar char="v"/>
            </a:pPr>
            <a:r>
              <a:rPr lang="en-US" b="0" u="none" baseline="0" dirty="0" smtClean="0"/>
              <a:t>A change in Project Managers by the Contractor.</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20</a:t>
            </a:fld>
            <a:endParaRPr lang="en-US"/>
          </a:p>
        </p:txBody>
      </p:sp>
    </p:spTree>
    <p:extLst>
      <p:ext uri="{BB962C8B-B14F-4D97-AF65-F5344CB8AC3E}">
        <p14:creationId xmlns:p14="http://schemas.microsoft.com/office/powerpoint/2010/main" val="2801745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smtClean="0"/>
              <a:t>Chris</a:t>
            </a:r>
          </a:p>
          <a:p>
            <a:endParaRPr lang="en-US" b="1" u="sng" dirty="0" smtClean="0"/>
          </a:p>
          <a:p>
            <a:r>
              <a:rPr lang="en-US" b="1" i="0" u="none" dirty="0" smtClean="0"/>
              <a:t>The</a:t>
            </a:r>
            <a:r>
              <a:rPr lang="en-US" b="1" i="0" u="none" baseline="0" dirty="0" smtClean="0"/>
              <a:t> 2</a:t>
            </a:r>
            <a:r>
              <a:rPr lang="en-US" b="1" i="0" u="none" baseline="30000" dirty="0" smtClean="0"/>
              <a:t>nd</a:t>
            </a:r>
            <a:r>
              <a:rPr lang="en-US" b="1" i="0" u="none" baseline="0" dirty="0" smtClean="0"/>
              <a:t> nominee was…(read info from slide)</a:t>
            </a:r>
          </a:p>
          <a:p>
            <a:endParaRPr lang="en-US" b="0" u="none" dirty="0" smtClean="0"/>
          </a:p>
          <a:p>
            <a:r>
              <a:rPr lang="en-US" b="0" u="none" dirty="0" smtClean="0"/>
              <a:t>ODOT Project Engineer: Jason</a:t>
            </a:r>
            <a:r>
              <a:rPr lang="en-US" b="0" u="none" baseline="0" dirty="0" smtClean="0"/>
              <a:t> </a:t>
            </a:r>
            <a:r>
              <a:rPr lang="en-US" b="0" u="none" baseline="0" dirty="0" err="1" smtClean="0"/>
              <a:t>Haus</a:t>
            </a:r>
            <a:endParaRPr lang="en-US" b="0" u="none" dirty="0" smtClean="0"/>
          </a:p>
          <a:p>
            <a:r>
              <a:rPr lang="en-US" b="0" u="none" dirty="0" smtClean="0"/>
              <a:t>Prime Contractor Project Manager: Robert Doyle</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21</a:t>
            </a:fld>
            <a:endParaRPr lang="en-US"/>
          </a:p>
        </p:txBody>
      </p:sp>
    </p:spTree>
    <p:extLst>
      <p:ext uri="{BB962C8B-B14F-4D97-AF65-F5344CB8AC3E}">
        <p14:creationId xmlns:p14="http://schemas.microsoft.com/office/powerpoint/2010/main" val="2543018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Chris</a:t>
            </a:r>
          </a:p>
          <a:p>
            <a:endParaRPr lang="en-US" b="1" u="none" dirty="0" smtClean="0"/>
          </a:p>
          <a:p>
            <a:r>
              <a:rPr lang="en-US" b="1" u="none" dirty="0" smtClean="0"/>
              <a:t>Major Project Challenges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pPr marL="171450" indent="-171450">
              <a:buFont typeface="Wingdings" pitchFamily="2" charset="2"/>
              <a:buChar char="v"/>
            </a:pPr>
            <a:r>
              <a:rPr lang="en-US" b="0" u="none" baseline="0" dirty="0" smtClean="0"/>
              <a:t>Coordinating with two adjacent projects that had a direct effect on each other.</a:t>
            </a:r>
          </a:p>
          <a:p>
            <a:pPr marL="171450" indent="-171450">
              <a:buFont typeface="Wingdings" pitchFamily="2" charset="2"/>
              <a:buChar char="v"/>
            </a:pPr>
            <a:r>
              <a:rPr lang="en-US" b="0" u="none" baseline="0" dirty="0" smtClean="0"/>
              <a:t>Clermont County Engineer’s Office requested a “Holiday” phase which required the project to finish Phase 1 two months early.</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22</a:t>
            </a:fld>
            <a:endParaRPr lang="en-US"/>
          </a:p>
        </p:txBody>
      </p:sp>
    </p:spTree>
    <p:extLst>
      <p:ext uri="{BB962C8B-B14F-4D97-AF65-F5344CB8AC3E}">
        <p14:creationId xmlns:p14="http://schemas.microsoft.com/office/powerpoint/2010/main" val="3769355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smtClean="0"/>
              <a:t>Chris</a:t>
            </a:r>
          </a:p>
          <a:p>
            <a:endParaRPr lang="en-US" b="1" u="sng" dirty="0" smtClean="0"/>
          </a:p>
          <a:p>
            <a:r>
              <a:rPr lang="en-US" b="1" i="0" u="none" dirty="0" smtClean="0"/>
              <a:t>The</a:t>
            </a:r>
            <a:r>
              <a:rPr lang="en-US" b="1" i="0" u="none" baseline="0" dirty="0" smtClean="0"/>
              <a:t> 3</a:t>
            </a:r>
            <a:r>
              <a:rPr lang="en-US" b="1" i="0" u="none" baseline="30000" dirty="0" smtClean="0"/>
              <a:t>rd</a:t>
            </a:r>
            <a:r>
              <a:rPr lang="en-US" b="1" i="0" u="none" baseline="0" dirty="0" smtClean="0"/>
              <a:t> nominee was…(read info from slide)</a:t>
            </a:r>
          </a:p>
          <a:p>
            <a:endParaRPr lang="en-US" b="0" u="none" dirty="0" smtClean="0"/>
          </a:p>
          <a:p>
            <a:r>
              <a:rPr lang="en-US" b="0" u="none" dirty="0" smtClean="0"/>
              <a:t>ODOT Project Engineer: </a:t>
            </a:r>
            <a:r>
              <a:rPr lang="en-US" b="0" u="none" dirty="0" err="1" smtClean="0"/>
              <a:t>Munjed</a:t>
            </a:r>
            <a:r>
              <a:rPr lang="en-US" b="0" u="none" dirty="0" smtClean="0"/>
              <a:t> Kara-</a:t>
            </a:r>
            <a:r>
              <a:rPr lang="en-US" b="0" u="none" dirty="0" err="1" smtClean="0"/>
              <a:t>Hamound</a:t>
            </a:r>
            <a:endParaRPr lang="en-US" b="0" u="none" dirty="0" smtClean="0"/>
          </a:p>
          <a:p>
            <a:r>
              <a:rPr lang="en-US" b="0" u="none" dirty="0" smtClean="0"/>
              <a:t>Prime Contractor Project Manager: Ben Koehler</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23</a:t>
            </a:fld>
            <a:endParaRPr lang="en-US"/>
          </a:p>
        </p:txBody>
      </p:sp>
    </p:spTree>
    <p:extLst>
      <p:ext uri="{BB962C8B-B14F-4D97-AF65-F5344CB8AC3E}">
        <p14:creationId xmlns:p14="http://schemas.microsoft.com/office/powerpoint/2010/main" val="4254152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Chris</a:t>
            </a:r>
          </a:p>
          <a:p>
            <a:endParaRPr lang="en-US" b="1" u="none" baseline="0" dirty="0" smtClean="0"/>
          </a:p>
          <a:p>
            <a:r>
              <a:rPr lang="en-US" b="1" u="none" dirty="0" smtClean="0"/>
              <a:t>Major Project Challenges</a:t>
            </a:r>
            <a:r>
              <a:rPr lang="en-US" b="1" u="none" baseline="0" dirty="0" smtClean="0"/>
              <a:t>:</a:t>
            </a:r>
          </a:p>
          <a:p>
            <a:endParaRPr lang="en-US" b="0" u="none" baseline="0" dirty="0" smtClean="0"/>
          </a:p>
          <a:p>
            <a:pPr marL="171450" indent="-171450">
              <a:buFont typeface="Wingdings" panose="05000000000000000000" pitchFamily="2" charset="2"/>
              <a:buChar char="v"/>
            </a:pPr>
            <a:r>
              <a:rPr lang="en-US" b="0" u="none" baseline="0" dirty="0" smtClean="0"/>
              <a:t>Schedule and perform work on a multi-year, multi-phase project in the business district without creating conflicts with business owners.</a:t>
            </a:r>
          </a:p>
          <a:p>
            <a:pPr marL="171450" indent="-171450">
              <a:buFont typeface="Wingdings" panose="05000000000000000000" pitchFamily="2" charset="2"/>
              <a:buChar char="v"/>
            </a:pPr>
            <a:r>
              <a:rPr lang="en-US" b="0" u="none" baseline="0" dirty="0" smtClean="0"/>
              <a:t>Discovery of an unmarked 19</a:t>
            </a:r>
            <a:r>
              <a:rPr lang="en-US" b="0" u="none" baseline="30000" dirty="0" smtClean="0"/>
              <a:t>th</a:t>
            </a:r>
            <a:r>
              <a:rPr lang="en-US" b="0" u="none" baseline="0" dirty="0" smtClean="0"/>
              <a:t> century  trolley track that ran the entire length of the section in the middle of the roadway.</a:t>
            </a:r>
          </a:p>
          <a:p>
            <a:pPr marL="171450" indent="-171450">
              <a:buFont typeface="Wingdings" panose="05000000000000000000" pitchFamily="2" charset="2"/>
              <a:buChar char="v"/>
            </a:pPr>
            <a:r>
              <a:rPr lang="en-US" b="0" u="none" baseline="0" dirty="0" smtClean="0"/>
              <a:t>Accommodating the City’s Festivals and County Fair.</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24</a:t>
            </a:fld>
            <a:endParaRPr lang="en-US"/>
          </a:p>
        </p:txBody>
      </p:sp>
    </p:spTree>
    <p:extLst>
      <p:ext uri="{BB962C8B-B14F-4D97-AF65-F5344CB8AC3E}">
        <p14:creationId xmlns:p14="http://schemas.microsoft.com/office/powerpoint/2010/main" val="254156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smtClean="0"/>
              <a:t>Chris</a:t>
            </a:r>
          </a:p>
          <a:p>
            <a:endParaRPr lang="en-US" b="1" u="sng" dirty="0" smtClean="0"/>
          </a:p>
          <a:p>
            <a:r>
              <a:rPr lang="en-US" b="1" i="0" u="none" dirty="0" smtClean="0"/>
              <a:t>The</a:t>
            </a:r>
            <a:r>
              <a:rPr lang="en-US" b="1" i="0" u="none" baseline="0" dirty="0" smtClean="0"/>
              <a:t> 4</a:t>
            </a:r>
            <a:r>
              <a:rPr lang="en-US" b="1" i="0" u="none" baseline="30000" dirty="0" smtClean="0"/>
              <a:t>th</a:t>
            </a:r>
            <a:r>
              <a:rPr lang="en-US" b="1" i="0" u="none" baseline="0" dirty="0" smtClean="0"/>
              <a:t> nominee was…(read info from slide)</a:t>
            </a:r>
          </a:p>
          <a:p>
            <a:endParaRPr lang="en-US" b="0" u="none" dirty="0" smtClean="0"/>
          </a:p>
          <a:p>
            <a:r>
              <a:rPr lang="en-US" b="0" u="none" dirty="0" smtClean="0"/>
              <a:t>ODOT Project Engineer: Larry </a:t>
            </a:r>
            <a:r>
              <a:rPr lang="en-US" b="0" u="none" dirty="0" err="1" smtClean="0"/>
              <a:t>Obhof</a:t>
            </a:r>
            <a:endParaRPr lang="en-US" b="0" u="none" dirty="0" smtClean="0"/>
          </a:p>
          <a:p>
            <a:r>
              <a:rPr lang="en-US" b="0" u="none" dirty="0" smtClean="0"/>
              <a:t>Prime Contractor Project Manager: Craig Smith</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25</a:t>
            </a:fld>
            <a:endParaRPr lang="en-US"/>
          </a:p>
        </p:txBody>
      </p:sp>
    </p:spTree>
    <p:extLst>
      <p:ext uri="{BB962C8B-B14F-4D97-AF65-F5344CB8AC3E}">
        <p14:creationId xmlns:p14="http://schemas.microsoft.com/office/powerpoint/2010/main" val="3066333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Chris</a:t>
            </a:r>
          </a:p>
          <a:p>
            <a:endParaRPr lang="en-US" b="1" u="none" dirty="0" smtClean="0"/>
          </a:p>
          <a:p>
            <a:r>
              <a:rPr lang="en-US" b="1" u="none" dirty="0" smtClean="0"/>
              <a:t>Major Project Challenge</a:t>
            </a:r>
            <a:r>
              <a:rPr lang="en-US" b="1" u="none" baseline="0" dirty="0" smtClean="0"/>
              <a:t>:</a:t>
            </a:r>
          </a:p>
          <a:p>
            <a:endParaRPr lang="en-US" b="0" u="none" baseline="0" dirty="0" smtClean="0"/>
          </a:p>
          <a:p>
            <a:pPr marL="171450" indent="-171450">
              <a:buFont typeface="Wingdings" pitchFamily="2" charset="2"/>
              <a:buChar char="v"/>
            </a:pPr>
            <a:r>
              <a:rPr lang="en-US" b="0" u="none" baseline="0" dirty="0" smtClean="0"/>
              <a:t>Unpredictable weather along the shore.  At times, large waves off the lake prevented work.</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26</a:t>
            </a:fld>
            <a:endParaRPr lang="en-US"/>
          </a:p>
        </p:txBody>
      </p:sp>
    </p:spTree>
    <p:extLst>
      <p:ext uri="{BB962C8B-B14F-4D97-AF65-F5344CB8AC3E}">
        <p14:creationId xmlns:p14="http://schemas.microsoft.com/office/powerpoint/2010/main" val="538402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smtClean="0"/>
              <a:t>Chris</a:t>
            </a:r>
          </a:p>
          <a:p>
            <a:endParaRPr lang="en-US" b="1" u="sng" dirty="0" smtClean="0"/>
          </a:p>
          <a:p>
            <a:r>
              <a:rPr lang="en-US" b="1" i="0" u="none" dirty="0" smtClean="0"/>
              <a:t>The</a:t>
            </a:r>
            <a:r>
              <a:rPr lang="en-US" b="1" i="0" u="none" baseline="0" dirty="0" smtClean="0"/>
              <a:t> 5</a:t>
            </a:r>
            <a:r>
              <a:rPr lang="en-US" b="1" i="0" u="none" baseline="30000" dirty="0" smtClean="0"/>
              <a:t>th</a:t>
            </a:r>
            <a:r>
              <a:rPr lang="en-US" b="1" i="0" u="none" baseline="0" dirty="0" smtClean="0"/>
              <a:t> nominee was…(read info from slide)</a:t>
            </a:r>
          </a:p>
          <a:p>
            <a:endParaRPr lang="en-US" b="0" u="none" dirty="0" smtClean="0"/>
          </a:p>
          <a:p>
            <a:r>
              <a:rPr lang="en-US" b="0" u="none" dirty="0" smtClean="0"/>
              <a:t>ODOT Project Engineer: Scott </a:t>
            </a:r>
            <a:r>
              <a:rPr lang="en-US" b="0" u="none" dirty="0" err="1" smtClean="0"/>
              <a:t>Turcheck</a:t>
            </a:r>
            <a:endParaRPr lang="en-US" b="0" u="none" dirty="0" smtClean="0"/>
          </a:p>
          <a:p>
            <a:r>
              <a:rPr lang="en-US" b="0" u="none" dirty="0" smtClean="0"/>
              <a:t>Prime Contractor Project Manager: Chris</a:t>
            </a:r>
            <a:r>
              <a:rPr lang="en-US" b="0" u="none" baseline="0" dirty="0" smtClean="0"/>
              <a:t> </a:t>
            </a:r>
            <a:r>
              <a:rPr lang="en-US" b="0" u="none" baseline="0" dirty="0" err="1" smtClean="0"/>
              <a:t>Newhouser</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27</a:t>
            </a:fld>
            <a:endParaRPr lang="en-US"/>
          </a:p>
        </p:txBody>
      </p:sp>
    </p:spTree>
    <p:extLst>
      <p:ext uri="{BB962C8B-B14F-4D97-AF65-F5344CB8AC3E}">
        <p14:creationId xmlns:p14="http://schemas.microsoft.com/office/powerpoint/2010/main" val="418924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Chris</a:t>
            </a:r>
          </a:p>
          <a:p>
            <a:endParaRPr lang="en-US" b="1" u="none" dirty="0" smtClean="0"/>
          </a:p>
          <a:p>
            <a:r>
              <a:rPr lang="en-US" b="1" u="none" dirty="0" smtClean="0"/>
              <a:t>Major Project Challenges</a:t>
            </a:r>
            <a:r>
              <a:rPr lang="en-US" b="1" u="none" baseline="0" dirty="0" smtClean="0"/>
              <a:t>:</a:t>
            </a:r>
          </a:p>
          <a:p>
            <a:endParaRPr lang="en-US" b="0" u="none" baseline="0" dirty="0" smtClean="0"/>
          </a:p>
          <a:p>
            <a:pPr marL="171450" indent="-171450">
              <a:buFont typeface="Wingdings" pitchFamily="2" charset="2"/>
              <a:buChar char="v"/>
            </a:pPr>
            <a:r>
              <a:rPr lang="en-US" b="0" u="none" baseline="0" dirty="0" smtClean="0"/>
              <a:t>Full depth repairs of shoulders because of poor conditions not stated in the plans.</a:t>
            </a:r>
          </a:p>
          <a:p>
            <a:pPr marL="171450" indent="-171450">
              <a:buFont typeface="Wingdings" pitchFamily="2" charset="2"/>
              <a:buChar char="v"/>
            </a:pPr>
            <a:r>
              <a:rPr lang="en-US" b="0" u="none" baseline="0" dirty="0" smtClean="0"/>
              <a:t>Maintaining a safe work zone because of speeding motorist.</a:t>
            </a:r>
          </a:p>
          <a:p>
            <a:pPr marL="171450" indent="-171450">
              <a:buFont typeface="Wingdings" pitchFamily="2" charset="2"/>
              <a:buChar char="v"/>
            </a:pPr>
            <a:r>
              <a:rPr lang="en-US" b="0" u="none" baseline="0" dirty="0" smtClean="0"/>
              <a:t>Confined work zones.</a:t>
            </a:r>
          </a:p>
          <a:p>
            <a:pPr marL="171450" indent="-171450">
              <a:buFont typeface="Wingdings" pitchFamily="2" charset="2"/>
              <a:buChar char="v"/>
            </a:pPr>
            <a:r>
              <a:rPr lang="en-US" b="0" u="none" baseline="0" dirty="0" smtClean="0"/>
              <a:t>Developing and executing a workable MOT from high volumes of traffic.</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28</a:t>
            </a:fld>
            <a:endParaRPr lang="en-US"/>
          </a:p>
        </p:txBody>
      </p:sp>
    </p:spTree>
    <p:extLst>
      <p:ext uri="{BB962C8B-B14F-4D97-AF65-F5344CB8AC3E}">
        <p14:creationId xmlns:p14="http://schemas.microsoft.com/office/powerpoint/2010/main" val="4042111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The</a:t>
            </a:r>
            <a:r>
              <a:rPr lang="en-US" b="1" u="none" baseline="0" dirty="0" smtClean="0"/>
              <a:t> final nominee for this category was…(read info from slide)</a:t>
            </a:r>
            <a:endParaRPr lang="en-US" b="1" u="sng" baseline="0" dirty="0" smtClean="0"/>
          </a:p>
          <a:p>
            <a:pPr marL="0" indent="0">
              <a:buFont typeface="Wingdings" pitchFamily="2" charset="2"/>
              <a:buNone/>
            </a:pPr>
            <a:r>
              <a:rPr lang="en-US" b="1" u="none" baseline="0" dirty="0" smtClean="0"/>
              <a:t>The committee selected this project as the Award Winner for the first category.</a:t>
            </a:r>
            <a:endParaRPr lang="en-US" b="1" u="sng" baseline="0" dirty="0" smtClean="0"/>
          </a:p>
          <a:p>
            <a:pPr marL="0" indent="0">
              <a:buFont typeface="Wingdings" pitchFamily="2" charset="2"/>
              <a:buNone/>
            </a:pPr>
            <a:endParaRPr lang="en-US" b="1" u="sng" baseline="0" dirty="0" smtClean="0"/>
          </a:p>
          <a:p>
            <a:pPr marL="0" indent="0">
              <a:buFont typeface="Wingdings" pitchFamily="2" charset="2"/>
              <a:buNone/>
            </a:pPr>
            <a:r>
              <a:rPr lang="en-US" b="1" u="sng" baseline="0" dirty="0" smtClean="0"/>
              <a:t>WHY?</a:t>
            </a:r>
          </a:p>
          <a:p>
            <a:pPr marL="171450" indent="-171450">
              <a:buFont typeface="Wingdings" pitchFamily="2" charset="2"/>
              <a:buChar char="v"/>
            </a:pPr>
            <a:r>
              <a:rPr lang="en-US" baseline="0" dirty="0" smtClean="0"/>
              <a:t>Project was </a:t>
            </a:r>
            <a:r>
              <a:rPr lang="en-US" b="1" baseline="0" dirty="0" smtClean="0"/>
              <a:t>PROACTIVE</a:t>
            </a:r>
            <a:r>
              <a:rPr lang="en-US" baseline="0" dirty="0" smtClean="0"/>
              <a:t> with Partnering</a:t>
            </a:r>
          </a:p>
          <a:p>
            <a:pPr marL="171450" indent="-171450">
              <a:buFont typeface="Wingdings" pitchFamily="2" charset="2"/>
              <a:buChar char="v"/>
            </a:pPr>
            <a:r>
              <a:rPr lang="en-US" b="0" baseline="0" dirty="0" smtClean="0"/>
              <a:t>Followed the Chain of Command set forth in the Initial Partnering Session.</a:t>
            </a:r>
          </a:p>
          <a:p>
            <a:pPr marL="171450" indent="-171450">
              <a:buFont typeface="Wingdings" pitchFamily="2" charset="2"/>
              <a:buChar char="v"/>
            </a:pPr>
            <a:r>
              <a:rPr lang="en-US" b="0" baseline="0" dirty="0" smtClean="0"/>
              <a:t>All issues were able to be solved at the Project level.</a:t>
            </a:r>
          </a:p>
          <a:p>
            <a:pPr marL="171450" indent="-171450">
              <a:buFont typeface="Wingdings" pitchFamily="2" charset="2"/>
              <a:buChar char="v"/>
            </a:pPr>
            <a:r>
              <a:rPr lang="en-US" b="0" baseline="0" dirty="0" smtClean="0"/>
              <a:t>Innovative MOT plans.</a:t>
            </a:r>
          </a:p>
          <a:p>
            <a:pPr marL="171450" indent="-171450">
              <a:buFont typeface="Wingdings" pitchFamily="2" charset="2"/>
              <a:buChar char="v"/>
            </a:pPr>
            <a:r>
              <a:rPr lang="en-US" b="0" baseline="0" dirty="0" smtClean="0"/>
              <a:t>Zero recordable safety injuries throughout the life of the Project.</a:t>
            </a:r>
          </a:p>
          <a:p>
            <a:pPr marL="171450" indent="-171450">
              <a:buFont typeface="Wingdings" pitchFamily="2" charset="2"/>
              <a:buChar char="v"/>
            </a:pPr>
            <a:r>
              <a:rPr lang="en-US" b="0" baseline="0" dirty="0" smtClean="0"/>
              <a:t>Ohio State Attire Fridays</a:t>
            </a:r>
          </a:p>
          <a:p>
            <a:pPr marL="171450" indent="-171450">
              <a:buFont typeface="Wingdings" pitchFamily="2" charset="2"/>
              <a:buChar char="v"/>
            </a:pPr>
            <a:r>
              <a:rPr lang="en-US" b="0" baseline="0" dirty="0" smtClean="0"/>
              <a:t>Provided high detailed Partnering transcripts.</a:t>
            </a:r>
          </a:p>
          <a:p>
            <a:pPr marL="171450" indent="-171450">
              <a:buFont typeface="Wingdings" pitchFamily="2" charset="2"/>
              <a:buChar char="v"/>
            </a:pPr>
            <a:r>
              <a:rPr lang="en-US" b="0" baseline="0" dirty="0" smtClean="0"/>
              <a:t>On budget/ On time.</a:t>
            </a:r>
          </a:p>
          <a:p>
            <a:endParaRPr lang="en-US" b="1" baseline="0" dirty="0" smtClean="0"/>
          </a:p>
          <a:p>
            <a:r>
              <a:rPr lang="en-US" b="1" baseline="0" dirty="0" smtClean="0"/>
              <a:t>We have a short video to further highlight the success of this project.  </a:t>
            </a:r>
          </a:p>
          <a:p>
            <a:endParaRPr lang="en-US" baseline="0" dirty="0" smtClean="0"/>
          </a:p>
          <a:p>
            <a:r>
              <a:rPr lang="en-US" sz="1200" b="1" dirty="0" smtClean="0"/>
              <a:t>We would like the</a:t>
            </a:r>
            <a:r>
              <a:rPr lang="en-US" sz="1200" b="1" baseline="0" dirty="0" smtClean="0"/>
              <a:t> project representatives to come up on the stage to accept their award at this time.</a:t>
            </a:r>
          </a:p>
          <a:p>
            <a:endParaRPr lang="en-US" sz="1200" b="1" baseline="0" dirty="0" smtClean="0"/>
          </a:p>
          <a:p>
            <a:r>
              <a:rPr lang="en-US" sz="1200" b="1" baseline="0" dirty="0" smtClean="0"/>
              <a:t>(Karen </a:t>
            </a:r>
            <a:r>
              <a:rPr lang="en-US" sz="1200" b="1" baseline="0" dirty="0" err="1" smtClean="0"/>
              <a:t>Shiarla</a:t>
            </a:r>
            <a:r>
              <a:rPr lang="en-US" sz="1200" b="1" baseline="0" dirty="0" smtClean="0"/>
              <a:t> and Chris Hughes) </a:t>
            </a:r>
            <a:r>
              <a:rPr lang="en-US" sz="1200" b="0" baseline="0" dirty="0" smtClean="0"/>
              <a:t>representing</a:t>
            </a:r>
            <a:r>
              <a:rPr lang="en-US" sz="1200" b="1" baseline="0" dirty="0" smtClean="0"/>
              <a:t> ODOT District 1</a:t>
            </a:r>
          </a:p>
          <a:p>
            <a:r>
              <a:rPr lang="en-US" sz="1200" b="1" baseline="0" dirty="0" smtClean="0"/>
              <a:t>(Ryan </a:t>
            </a:r>
            <a:r>
              <a:rPr lang="en-US" sz="1200" b="1" baseline="0" dirty="0" err="1" smtClean="0"/>
              <a:t>Bernath</a:t>
            </a:r>
            <a:r>
              <a:rPr lang="en-US" sz="1200" b="1" baseline="0" dirty="0" smtClean="0"/>
              <a:t> &amp; Randy Varner, Project Superintendents) </a:t>
            </a:r>
            <a:r>
              <a:rPr lang="en-US" sz="1200" b="0" baseline="0" dirty="0" smtClean="0"/>
              <a:t>representing  </a:t>
            </a:r>
            <a:r>
              <a:rPr lang="en-US" sz="1200" b="1" baseline="0" dirty="0" smtClean="0"/>
              <a:t>Miller Brothers Construction.</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29</a:t>
            </a:fld>
            <a:endParaRPr lang="en-US"/>
          </a:p>
        </p:txBody>
      </p:sp>
    </p:spTree>
    <p:extLst>
      <p:ext uri="{BB962C8B-B14F-4D97-AF65-F5344CB8AC3E}">
        <p14:creationId xmlns:p14="http://schemas.microsoft.com/office/powerpoint/2010/main" val="232486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b="1" i="1" u="none" dirty="0" smtClean="0"/>
              <a:t>Brad</a:t>
            </a:r>
          </a:p>
          <a:p>
            <a:pPr marL="0" indent="0">
              <a:buFont typeface="Wingdings" pitchFamily="2" charset="2"/>
              <a:buNone/>
            </a:pPr>
            <a:endParaRPr lang="en-US" sz="1200" kern="1200" dirty="0" smtClean="0">
              <a:solidFill>
                <a:schemeClr val="tx1"/>
              </a:solidFill>
              <a:effectLst/>
              <a:latin typeface="+mn-lt"/>
              <a:ea typeface="+mn-ea"/>
              <a:cs typeface="+mn-cs"/>
            </a:endParaRPr>
          </a:p>
          <a:p>
            <a:pPr marL="171450" indent="-171450">
              <a:buFont typeface="Wingdings" pitchFamily="2" charset="2"/>
              <a:buChar char="v"/>
            </a:pPr>
            <a:r>
              <a:rPr lang="en-US" sz="1200" b="1" kern="1200" dirty="0" smtClean="0">
                <a:solidFill>
                  <a:schemeClr val="tx1"/>
                </a:solidFill>
                <a:effectLst/>
                <a:latin typeface="+mn-lt"/>
                <a:ea typeface="+mn-ea"/>
                <a:cs typeface="+mn-cs"/>
              </a:rPr>
              <a:t>Partnering</a:t>
            </a:r>
            <a:r>
              <a:rPr lang="en-US" sz="1200" b="1" kern="1200" baseline="0" dirty="0" smtClean="0">
                <a:solidFill>
                  <a:schemeClr val="tx1"/>
                </a:solidFill>
                <a:effectLst/>
                <a:latin typeface="+mn-lt"/>
                <a:ea typeface="+mn-ea"/>
                <a:cs typeface="+mn-cs"/>
              </a:rPr>
              <a:t> is all about </a:t>
            </a:r>
            <a:r>
              <a:rPr lang="en-US" sz="1200" b="1" u="sng" kern="1200" baseline="0" dirty="0" smtClean="0">
                <a:solidFill>
                  <a:schemeClr val="tx1"/>
                </a:solidFill>
                <a:effectLst/>
                <a:latin typeface="+mn-lt"/>
                <a:ea typeface="+mn-ea"/>
                <a:cs typeface="+mn-cs"/>
              </a:rPr>
              <a:t>processes</a:t>
            </a:r>
            <a:r>
              <a:rPr lang="en-US" sz="1200" b="1" kern="1200" baseline="0" dirty="0" smtClean="0">
                <a:solidFill>
                  <a:schemeClr val="tx1"/>
                </a:solidFill>
                <a:effectLst/>
                <a:latin typeface="+mn-lt"/>
                <a:ea typeface="+mn-ea"/>
                <a:cs typeface="+mn-cs"/>
              </a:rPr>
              <a:t> and </a:t>
            </a:r>
            <a:r>
              <a:rPr lang="en-US" sz="1200" b="1" u="sng" kern="1200" baseline="0" dirty="0" smtClean="0">
                <a:solidFill>
                  <a:schemeClr val="tx1"/>
                </a:solidFill>
                <a:effectLst/>
                <a:latin typeface="+mn-lt"/>
                <a:ea typeface="+mn-ea"/>
                <a:cs typeface="+mn-cs"/>
              </a:rPr>
              <a:t>people </a:t>
            </a:r>
            <a:r>
              <a:rPr lang="en-US" sz="1200" u="none" kern="1200" baseline="0" dirty="0" smtClean="0">
                <a:solidFill>
                  <a:schemeClr val="tx1"/>
                </a:solidFill>
                <a:effectLst/>
                <a:latin typeface="+mn-lt"/>
                <a:ea typeface="+mn-ea"/>
                <a:cs typeface="+mn-cs"/>
              </a:rPr>
              <a:t>…therefore </a:t>
            </a:r>
            <a:r>
              <a:rPr lang="en-US" sz="1200" kern="1200" baseline="0" dirty="0" smtClean="0">
                <a:solidFill>
                  <a:schemeClr val="tx1"/>
                </a:solidFill>
                <a:effectLst/>
                <a:latin typeface="+mn-lt"/>
                <a:ea typeface="+mn-ea"/>
                <a:cs typeface="+mn-cs"/>
              </a:rPr>
              <a:t>it was important to publicly recognize those individuals who exemplified partnering best practices and were responsible for delivering a successfully Partnered project.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b="1" baseline="0" dirty="0" smtClean="0"/>
              <a:t>How the nomination process worked:</a:t>
            </a: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smtClean="0"/>
              <a:t>The nomination form is available on the Division of Construction Management’s Partnering webpage.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smtClean="0"/>
              <a:t>We sent out an announcement signed by the Director and Chris </a:t>
            </a:r>
            <a:r>
              <a:rPr lang="en-US" baseline="0" dirty="0" err="1" smtClean="0"/>
              <a:t>Runyan</a:t>
            </a:r>
            <a:r>
              <a:rPr lang="en-US" baseline="0" dirty="0" smtClean="0"/>
              <a:t> in the middle of October as a reminder.</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smtClean="0"/>
              <a:t>Nominations were made concurrently by the Prime Contractor or ODOT and were to be emailed to Chase Wells, ODOT’s Partnering Coordinator.</a:t>
            </a:r>
          </a:p>
          <a:p>
            <a:pPr marL="171450" indent="-171450">
              <a:buFont typeface="Wingdings" pitchFamily="2" charset="2"/>
              <a:buChar char="v"/>
            </a:pPr>
            <a:r>
              <a:rPr lang="en-US" dirty="0" smtClean="0"/>
              <a:t>Projects were placed in one of the three</a:t>
            </a:r>
            <a:r>
              <a:rPr lang="en-US" baseline="0" dirty="0" smtClean="0"/>
              <a:t> categories based on project size.  </a:t>
            </a:r>
          </a:p>
          <a:p>
            <a:pPr lvl="1"/>
            <a:r>
              <a:rPr lang="en-US" dirty="0" smtClean="0"/>
              <a:t>Category 1:  ORIGINAL CONTRACT AMOUNT Under $5 Million</a:t>
            </a:r>
          </a:p>
          <a:p>
            <a:pPr lvl="1"/>
            <a:r>
              <a:rPr lang="en-US" dirty="0" smtClean="0"/>
              <a:t>Category 2:  $5 Million - $20 Million</a:t>
            </a:r>
          </a:p>
          <a:p>
            <a:pPr lvl="1"/>
            <a:r>
              <a:rPr lang="en-US" dirty="0" smtClean="0"/>
              <a:t>Category 3:  Over $20 Million</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3</a:t>
            </a:fld>
            <a:endParaRPr lang="en-US"/>
          </a:p>
        </p:txBody>
      </p:sp>
    </p:spTree>
    <p:extLst>
      <p:ext uri="{BB962C8B-B14F-4D97-AF65-F5344CB8AC3E}">
        <p14:creationId xmlns:p14="http://schemas.microsoft.com/office/powerpoint/2010/main" val="3004476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smtClean="0"/>
              <a:t>Chris</a:t>
            </a:r>
          </a:p>
          <a:p>
            <a:endParaRPr lang="en-US" b="1" u="none" dirty="0" smtClean="0"/>
          </a:p>
          <a:p>
            <a:r>
              <a:rPr lang="en-US" b="1" u="none" dirty="0" smtClean="0"/>
              <a:t>Category</a:t>
            </a:r>
            <a:r>
              <a:rPr lang="en-US" b="1" u="none" baseline="0" dirty="0" smtClean="0"/>
              <a:t> 3</a:t>
            </a:r>
            <a:r>
              <a:rPr lang="en-US" b="0" u="none" baseline="0" dirty="0" smtClean="0"/>
              <a:t>: Projects over</a:t>
            </a:r>
            <a:r>
              <a:rPr lang="en-US" b="1" u="none" baseline="0" dirty="0" smtClean="0"/>
              <a:t> $20Million.</a:t>
            </a:r>
          </a:p>
          <a:p>
            <a:r>
              <a:rPr lang="en-US" b="0" u="none" baseline="0" dirty="0" smtClean="0"/>
              <a:t>We had </a:t>
            </a:r>
            <a:r>
              <a:rPr lang="en-US" b="1" u="none" baseline="0" dirty="0" smtClean="0"/>
              <a:t>3 projects </a:t>
            </a:r>
            <a:r>
              <a:rPr lang="en-US" b="0" u="none" baseline="0" dirty="0" smtClean="0"/>
              <a:t>that were nominated for this category.</a:t>
            </a:r>
            <a:endParaRPr lang="en-US" b="0" u="none" dirty="0" smtClean="0"/>
          </a:p>
          <a:p>
            <a:endParaRPr lang="en-US" b="1" u="sng" dirty="0" smtClean="0"/>
          </a:p>
          <a:p>
            <a:r>
              <a:rPr lang="en-US" b="1" i="0" u="none" dirty="0" smtClean="0"/>
              <a:t>The</a:t>
            </a:r>
            <a:r>
              <a:rPr lang="en-US" b="1" i="0" u="none" baseline="0" dirty="0" smtClean="0"/>
              <a:t> 1st nominee was…(read info from slide)</a:t>
            </a:r>
          </a:p>
          <a:p>
            <a:endParaRPr lang="en-US" b="0" u="none" dirty="0" smtClean="0"/>
          </a:p>
          <a:p>
            <a:r>
              <a:rPr lang="en-US" b="0" u="none" dirty="0" smtClean="0"/>
              <a:t>ODOT Project Engineer: Tom Hyland</a:t>
            </a:r>
          </a:p>
          <a:p>
            <a:r>
              <a:rPr lang="en-US" b="0" u="none" dirty="0" smtClean="0"/>
              <a:t>Prime Contractor Project Manager: John Tracy</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30</a:t>
            </a:fld>
            <a:endParaRPr lang="en-US"/>
          </a:p>
        </p:txBody>
      </p:sp>
    </p:spTree>
    <p:extLst>
      <p:ext uri="{BB962C8B-B14F-4D97-AF65-F5344CB8AC3E}">
        <p14:creationId xmlns:p14="http://schemas.microsoft.com/office/powerpoint/2010/main" val="3842001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Chris</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r>
              <a:rPr lang="en-US" b="1" u="none" dirty="0" smtClean="0"/>
              <a:t>Major Project Challenges</a:t>
            </a:r>
            <a:r>
              <a:rPr lang="en-US" b="1" u="none" baseline="0" dirty="0" smtClean="0"/>
              <a:t>:</a:t>
            </a:r>
          </a:p>
          <a:p>
            <a:pPr marL="171450" indent="-171450">
              <a:buFont typeface="Wingdings" pitchFamily="2" charset="2"/>
              <a:buChar char="v"/>
            </a:pPr>
            <a:r>
              <a:rPr lang="en-US" b="0" u="none" baseline="0" dirty="0" smtClean="0"/>
              <a:t>Managing four independent railroad companies and 17 separate utilities within the footprint of the work.</a:t>
            </a:r>
          </a:p>
          <a:p>
            <a:pPr marL="171450" indent="-171450">
              <a:buFont typeface="Wingdings" pitchFamily="2" charset="2"/>
              <a:buChar char="v"/>
            </a:pPr>
            <a:r>
              <a:rPr lang="en-US" b="0" u="none" baseline="0" dirty="0" smtClean="0"/>
              <a:t>Restrictive MOT parameters associated with construction in the Downtown Cleveland environment.</a:t>
            </a:r>
          </a:p>
          <a:p>
            <a:pPr marL="171450" indent="-171450">
              <a:buFont typeface="Wingdings" pitchFamily="2" charset="2"/>
              <a:buChar char="v"/>
            </a:pPr>
            <a:r>
              <a:rPr lang="en-US" b="0" u="none" baseline="0" dirty="0" smtClean="0"/>
              <a:t>Manage 121 Subcontractors</a:t>
            </a:r>
          </a:p>
          <a:p>
            <a:pPr marL="171450" indent="-171450">
              <a:buFont typeface="Wingdings" pitchFamily="2" charset="2"/>
              <a:buChar char="v"/>
            </a:pPr>
            <a:r>
              <a:rPr lang="en-US" b="0" u="none" baseline="0" dirty="0" smtClean="0"/>
              <a:t>Dealing with unforeseen contaminated items.</a:t>
            </a:r>
          </a:p>
          <a:p>
            <a:pPr marL="171450" indent="-171450">
              <a:buFont typeface="Wingdings" pitchFamily="2" charset="2"/>
              <a:buChar char="v"/>
            </a:pPr>
            <a:r>
              <a:rPr lang="en-US" b="0" u="none" baseline="0" dirty="0" smtClean="0"/>
              <a:t>Coordinating and relaying prompt and accurate information to the traveling public, local residents and businesses.</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31</a:t>
            </a:fld>
            <a:endParaRPr lang="en-US"/>
          </a:p>
        </p:txBody>
      </p:sp>
    </p:spTree>
    <p:extLst>
      <p:ext uri="{BB962C8B-B14F-4D97-AF65-F5344CB8AC3E}">
        <p14:creationId xmlns:p14="http://schemas.microsoft.com/office/powerpoint/2010/main" val="1986558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smtClean="0"/>
              <a:t>Chris</a:t>
            </a:r>
          </a:p>
          <a:p>
            <a:endParaRPr lang="en-US" b="1" u="sng" dirty="0" smtClean="0"/>
          </a:p>
          <a:p>
            <a:r>
              <a:rPr lang="en-US" b="1" i="0" u="none" dirty="0" smtClean="0"/>
              <a:t>The</a:t>
            </a:r>
            <a:r>
              <a:rPr lang="en-US" b="1" i="0" u="none" baseline="0" dirty="0" smtClean="0"/>
              <a:t> 2</a:t>
            </a:r>
            <a:r>
              <a:rPr lang="en-US" b="1" i="0" u="none" baseline="30000" dirty="0" smtClean="0"/>
              <a:t>nd</a:t>
            </a:r>
            <a:r>
              <a:rPr lang="en-US" b="1" i="0" u="none" baseline="0" dirty="0" smtClean="0"/>
              <a:t> nominee was…(read info from slide)</a:t>
            </a:r>
          </a:p>
          <a:p>
            <a:endParaRPr lang="en-US" b="0" u="none" dirty="0" smtClean="0"/>
          </a:p>
          <a:p>
            <a:r>
              <a:rPr lang="en-US" b="0" u="none" dirty="0" smtClean="0"/>
              <a:t>ODOT Project Engineer: Cory </a:t>
            </a:r>
            <a:r>
              <a:rPr lang="en-US" b="0" u="none" dirty="0" err="1" smtClean="0"/>
              <a:t>Carfora</a:t>
            </a:r>
            <a:endParaRPr lang="en-US" b="0" u="none" dirty="0" smtClean="0"/>
          </a:p>
          <a:p>
            <a:r>
              <a:rPr lang="en-US" b="0" u="none" dirty="0" smtClean="0"/>
              <a:t>Prime Contractor Project Manager: Jeff </a:t>
            </a:r>
            <a:r>
              <a:rPr lang="en-US" b="0" u="none" dirty="0" err="1" smtClean="0"/>
              <a:t>Darrah</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32</a:t>
            </a:fld>
            <a:endParaRPr lang="en-US"/>
          </a:p>
        </p:txBody>
      </p:sp>
    </p:spTree>
    <p:extLst>
      <p:ext uri="{BB962C8B-B14F-4D97-AF65-F5344CB8AC3E}">
        <p14:creationId xmlns:p14="http://schemas.microsoft.com/office/powerpoint/2010/main" val="4059638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Chris</a:t>
            </a:r>
          </a:p>
          <a:p>
            <a:endParaRPr lang="en-US" b="1" u="none" dirty="0" smtClean="0"/>
          </a:p>
          <a:p>
            <a:r>
              <a:rPr lang="en-US" b="1" u="none" dirty="0" smtClean="0"/>
              <a:t>Major Project Challenges</a:t>
            </a:r>
            <a:r>
              <a:rPr lang="en-US" b="1" u="none" baseline="0" dirty="0" smtClean="0"/>
              <a:t>:</a:t>
            </a:r>
          </a:p>
          <a:p>
            <a:pPr marL="171450" indent="-171450">
              <a:buFont typeface="Wingdings" pitchFamily="2" charset="2"/>
              <a:buChar char="v"/>
            </a:pPr>
            <a:r>
              <a:rPr lang="en-US" b="0" u="none" baseline="0" dirty="0" smtClean="0"/>
              <a:t>Redesign of pier footers in Mill Creek during construction.</a:t>
            </a:r>
          </a:p>
          <a:p>
            <a:pPr marL="171450" indent="-171450">
              <a:buFont typeface="Wingdings" pitchFamily="2" charset="2"/>
              <a:buChar char="v"/>
            </a:pPr>
            <a:r>
              <a:rPr lang="en-US" b="0" u="none" baseline="0" dirty="0" smtClean="0"/>
              <a:t>Encountered 2 razed bridges submerged in Mill Creek that prevented plan design from being constructed.</a:t>
            </a:r>
          </a:p>
          <a:p>
            <a:pPr marL="628650" lvl="1" indent="-171450">
              <a:buFont typeface="Wingdings" pitchFamily="2" charset="2"/>
              <a:buChar char="v"/>
            </a:pPr>
            <a:r>
              <a:rPr lang="en-US" b="0" u="none" baseline="0" dirty="0" smtClean="0"/>
              <a:t>Remnants of 1909 and 1942 bridges laid just beneath the creek basin and required one full year of underwater excavation.</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33</a:t>
            </a:fld>
            <a:endParaRPr lang="en-US"/>
          </a:p>
        </p:txBody>
      </p:sp>
    </p:spTree>
    <p:extLst>
      <p:ext uri="{BB962C8B-B14F-4D97-AF65-F5344CB8AC3E}">
        <p14:creationId xmlns:p14="http://schemas.microsoft.com/office/powerpoint/2010/main" val="1803115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The</a:t>
            </a:r>
            <a:r>
              <a:rPr lang="en-US" b="1" u="none" baseline="0" dirty="0" smtClean="0"/>
              <a:t> final nominee for this category was…(read info from slide)</a:t>
            </a:r>
            <a:endParaRPr lang="en-US" b="1" u="sng" baseline="0" dirty="0" smtClean="0"/>
          </a:p>
          <a:p>
            <a:pPr marL="0" indent="0">
              <a:buFont typeface="Wingdings" pitchFamily="2" charset="2"/>
              <a:buNone/>
            </a:pPr>
            <a:r>
              <a:rPr lang="en-US" b="1" u="none" baseline="0" dirty="0" smtClean="0"/>
              <a:t>The committee selected this project as the Award Winner for the first category.</a:t>
            </a:r>
            <a:endParaRPr lang="en-US" b="1" u="sng" baseline="0" dirty="0" smtClean="0"/>
          </a:p>
          <a:p>
            <a:pPr marL="0" indent="0">
              <a:buFont typeface="Wingdings" pitchFamily="2" charset="2"/>
              <a:buNone/>
            </a:pPr>
            <a:endParaRPr lang="en-US" b="1" u="sng" baseline="0" dirty="0" smtClean="0"/>
          </a:p>
          <a:p>
            <a:pPr marL="0" indent="0">
              <a:buFont typeface="Wingdings" pitchFamily="2" charset="2"/>
              <a:buNone/>
            </a:pPr>
            <a:r>
              <a:rPr lang="en-US" b="1" u="sng" baseline="0" dirty="0" smtClean="0"/>
              <a:t>WHY?</a:t>
            </a:r>
          </a:p>
          <a:p>
            <a:pPr marL="171450" indent="-171450">
              <a:buFont typeface="Wingdings" pitchFamily="2" charset="2"/>
              <a:buChar char="v"/>
            </a:pPr>
            <a:r>
              <a:rPr lang="en-US" baseline="0" dirty="0" smtClean="0"/>
              <a:t>Project was </a:t>
            </a:r>
            <a:r>
              <a:rPr lang="en-US" b="1" baseline="0" dirty="0" smtClean="0"/>
              <a:t>PROACTIVE</a:t>
            </a:r>
            <a:r>
              <a:rPr lang="en-US" baseline="0" dirty="0" smtClean="0"/>
              <a:t> with Partnering.</a:t>
            </a:r>
          </a:p>
          <a:p>
            <a:pPr marL="171450" indent="-171450">
              <a:buFont typeface="Wingdings" pitchFamily="2" charset="2"/>
              <a:buChar char="v"/>
            </a:pPr>
            <a:r>
              <a:rPr lang="en-US" b="0" baseline="0" dirty="0" smtClean="0"/>
              <a:t>Followed the Chain of Command set forth in the Initial Partnering Session.</a:t>
            </a:r>
          </a:p>
          <a:p>
            <a:pPr marL="171450" indent="-171450">
              <a:buFont typeface="Wingdings" pitchFamily="2" charset="2"/>
              <a:buChar char="v"/>
            </a:pPr>
            <a:r>
              <a:rPr lang="en-US" b="0" baseline="0" dirty="0" smtClean="0"/>
              <a:t>Project was co-facilitated between District 10 DDD, Steve Williams and Beaver VP Jack Ford.</a:t>
            </a:r>
          </a:p>
          <a:p>
            <a:pPr marL="171450" indent="-171450">
              <a:buFont typeface="Wingdings" pitchFamily="2" charset="2"/>
              <a:buChar char="v"/>
            </a:pPr>
            <a:r>
              <a:rPr lang="en-US" b="0" baseline="0" dirty="0" smtClean="0"/>
              <a:t>Utilized the Dispute Resolution Process.</a:t>
            </a:r>
          </a:p>
          <a:p>
            <a:pPr marL="171450" indent="-171450">
              <a:buFont typeface="Wingdings" pitchFamily="2" charset="2"/>
              <a:buChar char="v"/>
            </a:pPr>
            <a:r>
              <a:rPr lang="en-US" b="0" baseline="0" dirty="0" smtClean="0"/>
              <a:t>Co-facilitated for strengthened communication.</a:t>
            </a:r>
          </a:p>
          <a:p>
            <a:pPr marL="171450" indent="-171450">
              <a:buFont typeface="Wingdings" pitchFamily="2" charset="2"/>
              <a:buChar char="v"/>
            </a:pPr>
            <a:r>
              <a:rPr lang="en-US" b="0" baseline="0" dirty="0" smtClean="0"/>
              <a:t>Strong relationships with unique stakeholders.</a:t>
            </a:r>
          </a:p>
          <a:p>
            <a:pPr marL="171450" indent="-171450">
              <a:buFont typeface="Wingdings" pitchFamily="2" charset="2"/>
              <a:buChar char="v"/>
            </a:pPr>
            <a:r>
              <a:rPr lang="en-US" b="0" baseline="0" dirty="0" smtClean="0"/>
              <a:t>Responsibility of project goals were assigned to individual Project personnel.</a:t>
            </a:r>
          </a:p>
          <a:p>
            <a:pPr marL="171450" indent="-171450">
              <a:buFont typeface="Wingdings" pitchFamily="2" charset="2"/>
              <a:buChar char="v"/>
            </a:pPr>
            <a:r>
              <a:rPr lang="en-US" b="0" baseline="0" dirty="0" smtClean="0"/>
              <a:t>High level of communication with the City of Nelsonville.</a:t>
            </a:r>
          </a:p>
          <a:p>
            <a:pPr marL="171450" indent="-171450">
              <a:buFont typeface="Wingdings" pitchFamily="2" charset="2"/>
              <a:buChar char="v"/>
            </a:pPr>
            <a:r>
              <a:rPr lang="en-US" b="0" baseline="0" dirty="0" smtClean="0"/>
              <a:t>Provided detailed Partnering transcripts.</a:t>
            </a:r>
          </a:p>
          <a:p>
            <a:endParaRPr lang="en-US" b="1" baseline="0" dirty="0" smtClean="0"/>
          </a:p>
          <a:p>
            <a:r>
              <a:rPr lang="en-US" b="1" baseline="0" dirty="0" smtClean="0"/>
              <a:t>We have a short video to further highlight the success of this project.  </a:t>
            </a:r>
          </a:p>
          <a:p>
            <a:endParaRPr lang="en-US" baseline="0" dirty="0" smtClean="0"/>
          </a:p>
          <a:p>
            <a:r>
              <a:rPr lang="en-US" sz="1200" b="1" dirty="0" smtClean="0"/>
              <a:t>We would like the</a:t>
            </a:r>
            <a:r>
              <a:rPr lang="en-US" sz="1200" b="1" baseline="0" dirty="0" smtClean="0"/>
              <a:t> project representatives to come up on the stage to accept their award at this time.</a:t>
            </a:r>
          </a:p>
          <a:p>
            <a:endParaRPr lang="en-US" sz="1200" b="1" baseline="0" dirty="0" smtClean="0"/>
          </a:p>
          <a:p>
            <a:r>
              <a:rPr lang="en-US" sz="1200" b="1" baseline="0" dirty="0" smtClean="0"/>
              <a:t>(Daniel McDonald, Project Engineer and Cary </a:t>
            </a:r>
            <a:r>
              <a:rPr lang="en-US" sz="1200" b="1" baseline="0" dirty="0" err="1" smtClean="0"/>
              <a:t>Betzing</a:t>
            </a:r>
            <a:r>
              <a:rPr lang="en-US" sz="1200" b="1" baseline="0" dirty="0" smtClean="0"/>
              <a:t>, 10 DCA) </a:t>
            </a:r>
            <a:r>
              <a:rPr lang="en-US" sz="1200" b="0" baseline="0" dirty="0" smtClean="0"/>
              <a:t>representing</a:t>
            </a:r>
            <a:r>
              <a:rPr lang="en-US" sz="1200" b="1" baseline="0" dirty="0" smtClean="0"/>
              <a:t> ODOT District 10</a:t>
            </a:r>
          </a:p>
          <a:p>
            <a:r>
              <a:rPr lang="en-US" sz="1200" b="1" baseline="0" dirty="0" smtClean="0"/>
              <a:t>(Kyle Perry and Todd Thatcher) </a:t>
            </a:r>
            <a:r>
              <a:rPr lang="en-US" sz="1200" b="0" baseline="0" dirty="0" smtClean="0"/>
              <a:t>representing Beaver Construction</a:t>
            </a:r>
            <a:r>
              <a:rPr lang="en-US" sz="1200" b="1" baseline="0" dirty="0" smtClean="0"/>
              <a:t>.</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34</a:t>
            </a:fld>
            <a:endParaRPr lang="en-US"/>
          </a:p>
        </p:txBody>
      </p:sp>
    </p:spTree>
    <p:extLst>
      <p:ext uri="{BB962C8B-B14F-4D97-AF65-F5344CB8AC3E}">
        <p14:creationId xmlns:p14="http://schemas.microsoft.com/office/powerpoint/2010/main" val="2711551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35</a:t>
            </a:fld>
            <a:endParaRPr lang="en-US"/>
          </a:p>
        </p:txBody>
      </p:sp>
    </p:spTree>
    <p:extLst>
      <p:ext uri="{BB962C8B-B14F-4D97-AF65-F5344CB8AC3E}">
        <p14:creationId xmlns:p14="http://schemas.microsoft.com/office/powerpoint/2010/main" val="115046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b="1" i="1" u="none" dirty="0" smtClean="0"/>
              <a:t>Brad</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smtClean="0"/>
              <a:t>Projects that were </a:t>
            </a:r>
            <a:r>
              <a:rPr lang="en-US" b="1" baseline="0" dirty="0" smtClean="0"/>
              <a:t>ELIGIBLE</a:t>
            </a:r>
            <a:r>
              <a:rPr lang="en-US" baseline="0" dirty="0" smtClean="0"/>
              <a:t> for this year’s award:</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smtClean="0"/>
              <a:t>needed to be substantially complete by December 31</a:t>
            </a:r>
            <a:r>
              <a:rPr lang="en-US" baseline="30000" dirty="0" smtClean="0"/>
              <a:t>st</a:t>
            </a:r>
            <a:endParaRPr lang="en-US" baseline="0" dirty="0" smtClean="0"/>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smtClean="0"/>
              <a:t>limited to projects SOLD by ODOT</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smtClean="0"/>
              <a:t>the number of times a project could be nominated to 1</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baseline="0" dirty="0" smtClean="0"/>
              <a:t>A project can be nominated by anyone…either a Contractor or ODOT</a:t>
            </a: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4</a:t>
            </a:fld>
            <a:endParaRPr lang="en-US"/>
          </a:p>
        </p:txBody>
      </p:sp>
    </p:spTree>
    <p:extLst>
      <p:ext uri="{BB962C8B-B14F-4D97-AF65-F5344CB8AC3E}">
        <p14:creationId xmlns:p14="http://schemas.microsoft.com/office/powerpoint/2010/main" val="84732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u="none" dirty="0" smtClean="0"/>
              <a:t>Brad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are the Selection</a:t>
            </a:r>
            <a:r>
              <a:rPr lang="en-US" sz="1200" kern="1200" baseline="0" dirty="0" smtClean="0">
                <a:solidFill>
                  <a:schemeClr val="tx1"/>
                </a:solidFill>
                <a:effectLst/>
                <a:latin typeface="+mn-lt"/>
                <a:ea typeface="+mn-ea"/>
                <a:cs typeface="+mn-cs"/>
              </a:rPr>
              <a:t> Criteria…they mirror the Statewide Partnering Goals.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Selection Committee felt the strongest applicants for this year’s award submitted projects that…</a:t>
            </a:r>
          </a:p>
          <a:p>
            <a:endParaRPr lang="en-US" sz="1200" kern="1200" baseline="0" dirty="0" smtClean="0">
              <a:solidFill>
                <a:schemeClr val="tx1"/>
              </a:solidFill>
              <a:effectLst/>
              <a:latin typeface="+mn-lt"/>
              <a:ea typeface="+mn-ea"/>
              <a:cs typeface="+mn-cs"/>
            </a:endParaRPr>
          </a:p>
          <a:p>
            <a:pPr marL="228600" indent="-228600">
              <a:buFont typeface="Wingdings" pitchFamily="2" charset="2"/>
              <a:buChar char="Ø"/>
            </a:pPr>
            <a:r>
              <a:rPr lang="en-US" sz="1200" b="1" kern="1200" baseline="0" dirty="0" smtClean="0">
                <a:solidFill>
                  <a:schemeClr val="tx1"/>
                </a:solidFill>
                <a:effectLst/>
                <a:latin typeface="+mn-lt"/>
                <a:ea typeface="+mn-ea"/>
                <a:cs typeface="+mn-cs"/>
              </a:rPr>
              <a:t>Took a Proactive approach to Partnering as opposed to reactive. </a:t>
            </a:r>
            <a:r>
              <a:rPr lang="en-US" sz="1200" b="0" kern="1200" baseline="0" dirty="0" smtClean="0">
                <a:solidFill>
                  <a:schemeClr val="tx1"/>
                </a:solidFill>
                <a:effectLst/>
                <a:latin typeface="+mn-lt"/>
                <a:ea typeface="+mn-ea"/>
                <a:cs typeface="+mn-cs"/>
              </a:rPr>
              <a:t>All Project Teams submitted quality nominations but it was obvious to the Steering Committee who took a proactive approach from the onset.</a:t>
            </a:r>
            <a:endParaRPr lang="en-US" sz="1200" b="1" kern="1200" baseline="0" dirty="0" smtClean="0">
              <a:solidFill>
                <a:schemeClr val="tx1"/>
              </a:solidFill>
              <a:effectLst/>
              <a:latin typeface="+mn-lt"/>
              <a:ea typeface="+mn-ea"/>
              <a:cs typeface="+mn-cs"/>
            </a:endParaRPr>
          </a:p>
          <a:p>
            <a:pPr marL="228600" indent="-228600">
              <a:buFont typeface="Wingdings" pitchFamily="2" charset="2"/>
              <a:buChar char="Ø"/>
            </a:pPr>
            <a:r>
              <a:rPr lang="en-US" sz="1200" b="1" kern="1200" baseline="0" dirty="0" smtClean="0">
                <a:solidFill>
                  <a:schemeClr val="tx1"/>
                </a:solidFill>
                <a:effectLst/>
                <a:latin typeface="+mn-lt"/>
                <a:ea typeface="+mn-ea"/>
                <a:cs typeface="+mn-cs"/>
              </a:rPr>
              <a:t>Utilized the Dispute Resolution Process.</a:t>
            </a:r>
            <a:r>
              <a:rPr lang="en-US" sz="1200" kern="1200" baseline="0" dirty="0" smtClean="0">
                <a:solidFill>
                  <a:schemeClr val="tx1"/>
                </a:solidFill>
                <a:effectLst/>
                <a:latin typeface="+mn-lt"/>
                <a:ea typeface="+mn-ea"/>
                <a:cs typeface="+mn-cs"/>
              </a:rPr>
              <a:t>  The committee encourages project teams to apply ODOT Dispute Resolution Process.  We understand that Partnering does not always mean teams agreed on everything but rather worked together to reach a resolution.</a:t>
            </a:r>
          </a:p>
          <a:p>
            <a:pPr marL="228600" indent="-228600">
              <a:buFont typeface="Wingdings" pitchFamily="2" charset="2"/>
              <a:buChar char="Ø"/>
            </a:pPr>
            <a:r>
              <a:rPr lang="en-US" sz="1200" b="1" kern="1200" baseline="0" dirty="0" smtClean="0">
                <a:solidFill>
                  <a:schemeClr val="tx1"/>
                </a:solidFill>
                <a:effectLst/>
                <a:latin typeface="+mn-lt"/>
                <a:ea typeface="+mn-ea"/>
                <a:cs typeface="+mn-cs"/>
              </a:rPr>
              <a:t>Displayed original minutes from partnering meetings.</a:t>
            </a:r>
            <a:r>
              <a:rPr lang="en-US" sz="1200" kern="1200" baseline="0" dirty="0" smtClean="0">
                <a:solidFill>
                  <a:schemeClr val="tx1"/>
                </a:solidFill>
                <a:effectLst/>
                <a:latin typeface="+mn-lt"/>
                <a:ea typeface="+mn-ea"/>
                <a:cs typeface="+mn-cs"/>
              </a:rPr>
              <a:t> The committee wants to see the project team actually set aside time for Partnering on the projects.  This is also a huge benefit when the Selection Committee applies for national awards such as the Marvin Black Award and the International Partnering Institute Awards.</a:t>
            </a:r>
          </a:p>
          <a:p>
            <a:pPr marL="228600" indent="-228600">
              <a:buFont typeface="Wingdings" pitchFamily="2" charset="2"/>
              <a:buChar char="Ø"/>
            </a:pPr>
            <a:r>
              <a:rPr lang="en-US" sz="1200" b="1" kern="1200" baseline="0" dirty="0" smtClean="0">
                <a:solidFill>
                  <a:schemeClr val="tx1"/>
                </a:solidFill>
                <a:effectLst/>
                <a:latin typeface="+mn-lt"/>
                <a:ea typeface="+mn-ea"/>
                <a:cs typeface="+mn-cs"/>
              </a:rPr>
              <a:t>Showcased correspondence letters from various project stakeholders complimenting the partnering process</a:t>
            </a:r>
            <a:r>
              <a:rPr lang="en-US" sz="1200" kern="1200" baseline="0" dirty="0" smtClean="0">
                <a:solidFill>
                  <a:schemeClr val="tx1"/>
                </a:solidFill>
                <a:effectLst/>
                <a:latin typeface="+mn-lt"/>
                <a:ea typeface="+mn-ea"/>
                <a:cs typeface="+mn-cs"/>
              </a:rPr>
              <a:t>.</a:t>
            </a:r>
          </a:p>
          <a:p>
            <a:pPr marL="0" indent="0">
              <a:buFont typeface="Wingdings" pitchFamily="2" charset="2"/>
              <a:buNone/>
            </a:pPr>
            <a:endParaRPr lang="en-US" sz="1200" kern="1200" baseline="0" dirty="0" smtClean="0">
              <a:solidFill>
                <a:schemeClr val="tx1"/>
              </a:solidFill>
              <a:effectLst/>
              <a:latin typeface="+mn-lt"/>
              <a:ea typeface="+mn-ea"/>
              <a:cs typeface="+mn-cs"/>
            </a:endParaRPr>
          </a:p>
          <a:p>
            <a:pPr marL="0" indent="0">
              <a:buFont typeface="Wingdings" pitchFamily="2" charset="2"/>
              <a:buNone/>
            </a:pPr>
            <a:r>
              <a:rPr lang="en-US" sz="1200" kern="1200" baseline="0" dirty="0" smtClean="0">
                <a:solidFill>
                  <a:schemeClr val="tx1"/>
                </a:solidFill>
                <a:effectLst/>
                <a:latin typeface="+mn-lt"/>
                <a:ea typeface="+mn-ea"/>
                <a:cs typeface="+mn-cs"/>
              </a:rPr>
              <a:t>Before getting into the nominations, the Steering Committee would like to thank the project teams for their time and effort.  Your quality grows every year and we had 16 nominations for 2015;  a new record!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5</a:t>
            </a:fld>
            <a:endParaRPr lang="en-US"/>
          </a:p>
        </p:txBody>
      </p:sp>
    </p:spTree>
    <p:extLst>
      <p:ext uri="{BB962C8B-B14F-4D97-AF65-F5344CB8AC3E}">
        <p14:creationId xmlns:p14="http://schemas.microsoft.com/office/powerpoint/2010/main" val="367097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i="1" u="none" dirty="0" smtClean="0"/>
              <a:t>Chris</a:t>
            </a:r>
          </a:p>
          <a:p>
            <a:endParaRPr lang="en-US" b="1" u="none" dirty="0" smtClean="0"/>
          </a:p>
          <a:p>
            <a:r>
              <a:rPr lang="en-US" b="0" u="none" dirty="0" smtClean="0"/>
              <a:t>Category</a:t>
            </a:r>
            <a:r>
              <a:rPr lang="en-US" b="0" u="none" baseline="0" dirty="0" smtClean="0"/>
              <a:t> 1: Projects under $5 million</a:t>
            </a:r>
          </a:p>
          <a:p>
            <a:r>
              <a:rPr lang="en-US" b="0" u="none" baseline="0" dirty="0" smtClean="0"/>
              <a:t>We had </a:t>
            </a:r>
            <a:r>
              <a:rPr lang="en-US" b="1" u="none" baseline="0" dirty="0" smtClean="0"/>
              <a:t>7 projects </a:t>
            </a:r>
            <a:r>
              <a:rPr lang="en-US" b="0" u="none" baseline="0" dirty="0" smtClean="0"/>
              <a:t>that were nominated for this category.</a:t>
            </a:r>
            <a:endParaRPr lang="en-US" b="0" u="none" dirty="0" smtClean="0"/>
          </a:p>
          <a:p>
            <a:endParaRPr lang="en-US" b="1" u="sng" dirty="0" smtClean="0"/>
          </a:p>
          <a:p>
            <a:r>
              <a:rPr lang="en-US" b="1" i="0" u="none" dirty="0" smtClean="0"/>
              <a:t>The</a:t>
            </a:r>
            <a:r>
              <a:rPr lang="en-US" b="1" i="0" u="none" baseline="0" dirty="0" smtClean="0"/>
              <a:t> 1st nominee was…(read info from slide)</a:t>
            </a:r>
          </a:p>
          <a:p>
            <a:endParaRPr lang="en-US" b="0" u="none" dirty="0" smtClean="0"/>
          </a:p>
          <a:p>
            <a:r>
              <a:rPr lang="en-US" b="0" u="none" dirty="0" smtClean="0"/>
              <a:t>ODOT Project Engineer: Steve</a:t>
            </a:r>
            <a:r>
              <a:rPr lang="en-US" b="0" u="none" baseline="0" dirty="0" smtClean="0"/>
              <a:t> </a:t>
            </a:r>
            <a:r>
              <a:rPr lang="en-US" b="0" u="none" baseline="0" dirty="0" err="1" smtClean="0"/>
              <a:t>Trausch</a:t>
            </a:r>
            <a:endParaRPr lang="en-US" b="0" u="none" dirty="0" smtClean="0"/>
          </a:p>
          <a:p>
            <a:r>
              <a:rPr lang="en-US" b="0" u="none" dirty="0" smtClean="0"/>
              <a:t>Prime Contractor Project Manager: Aaron Smith</a:t>
            </a:r>
          </a:p>
          <a:p>
            <a:endParaRPr lang="en-US" b="0" u="none"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6</a:t>
            </a:fld>
            <a:endParaRPr lang="en-US"/>
          </a:p>
        </p:txBody>
      </p:sp>
    </p:spTree>
    <p:extLst>
      <p:ext uri="{BB962C8B-B14F-4D97-AF65-F5344CB8AC3E}">
        <p14:creationId xmlns:p14="http://schemas.microsoft.com/office/powerpoint/2010/main" val="2646529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u="none" dirty="0" smtClean="0"/>
              <a:t>Chris </a:t>
            </a:r>
          </a:p>
          <a:p>
            <a:endParaRPr lang="en-US" b="0" u="none" dirty="0" smtClean="0"/>
          </a:p>
          <a:p>
            <a:r>
              <a:rPr lang="en-US" b="1" u="none" dirty="0" smtClean="0"/>
              <a:t>Major Project Challenges</a:t>
            </a:r>
            <a:r>
              <a:rPr lang="en-US" b="1" u="none" baseline="0" dirty="0" smtClean="0"/>
              <a:t>:</a:t>
            </a:r>
          </a:p>
          <a:p>
            <a:endParaRPr lang="en-US" b="0" u="none" baseline="0" dirty="0" smtClean="0"/>
          </a:p>
          <a:p>
            <a:pPr marL="171450" indent="-171450">
              <a:buFont typeface="Wingdings" pitchFamily="2" charset="2"/>
              <a:buChar char="v"/>
            </a:pPr>
            <a:r>
              <a:rPr lang="en-US" b="0" u="none" baseline="0" dirty="0" smtClean="0"/>
              <a:t>Outcry from the General Public on the removal of the existing trees.</a:t>
            </a:r>
          </a:p>
          <a:p>
            <a:pPr marL="171450" indent="-171450">
              <a:buFont typeface="Wingdings" pitchFamily="2" charset="2"/>
              <a:buChar char="v"/>
            </a:pPr>
            <a:r>
              <a:rPr lang="en-US" b="0" u="none" baseline="0" dirty="0" smtClean="0"/>
              <a:t>After a plan redesign, the Project was left with 14 trees that could not be restocked by the Nursery Subcontractor.</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7</a:t>
            </a:fld>
            <a:endParaRPr lang="en-US"/>
          </a:p>
        </p:txBody>
      </p:sp>
    </p:spTree>
    <p:extLst>
      <p:ext uri="{BB962C8B-B14F-4D97-AF65-F5344CB8AC3E}">
        <p14:creationId xmlns:p14="http://schemas.microsoft.com/office/powerpoint/2010/main" val="306139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i="0" u="none" dirty="0" smtClean="0"/>
              <a:t>Chris</a:t>
            </a:r>
          </a:p>
          <a:p>
            <a:endParaRPr lang="en-US" b="1" i="0" u="none" dirty="0" smtClean="0"/>
          </a:p>
          <a:p>
            <a:r>
              <a:rPr lang="en-US" b="1" i="0" u="none" dirty="0" smtClean="0"/>
              <a:t>The</a:t>
            </a:r>
            <a:r>
              <a:rPr lang="en-US" b="1" i="0" u="none" baseline="0" dirty="0" smtClean="0"/>
              <a:t> 2</a:t>
            </a:r>
            <a:r>
              <a:rPr lang="en-US" b="1" i="0" u="none" baseline="30000" dirty="0" smtClean="0"/>
              <a:t>nd</a:t>
            </a:r>
            <a:r>
              <a:rPr lang="en-US" b="1" i="0" u="none" baseline="0" dirty="0" smtClean="0"/>
              <a:t> nominee was…(read info from slide)</a:t>
            </a:r>
          </a:p>
          <a:p>
            <a:endParaRPr lang="en-US" b="0" u="none" dirty="0" smtClean="0"/>
          </a:p>
          <a:p>
            <a:r>
              <a:rPr lang="en-US" b="0" u="none" dirty="0" smtClean="0"/>
              <a:t>ODOT Project Engineer: Kacey Smith</a:t>
            </a:r>
          </a:p>
          <a:p>
            <a:r>
              <a:rPr lang="en-US" b="0" u="none" dirty="0" smtClean="0"/>
              <a:t>Prime Contractor Project Manager: Tom </a:t>
            </a:r>
            <a:r>
              <a:rPr lang="en-US" b="0" u="none" dirty="0" err="1" smtClean="0"/>
              <a:t>Haar</a:t>
            </a:r>
            <a:endParaRPr lang="en-US" b="0" u="none" dirty="0" smtClean="0"/>
          </a:p>
          <a:p>
            <a:endParaRPr lang="en-US" b="0" u="none"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8</a:t>
            </a:fld>
            <a:endParaRPr lang="en-US"/>
          </a:p>
        </p:txBody>
      </p:sp>
    </p:spTree>
    <p:extLst>
      <p:ext uri="{BB962C8B-B14F-4D97-AF65-F5344CB8AC3E}">
        <p14:creationId xmlns:p14="http://schemas.microsoft.com/office/powerpoint/2010/main" val="522528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1154113"/>
            <a:ext cx="4157662" cy="3117850"/>
          </a:xfrm>
        </p:spPr>
      </p:sp>
      <p:sp>
        <p:nvSpPr>
          <p:cNvPr id="3" name="Notes Placeholder 2"/>
          <p:cNvSpPr>
            <a:spLocks noGrp="1"/>
          </p:cNvSpPr>
          <p:nvPr>
            <p:ph type="body" idx="1"/>
          </p:nvPr>
        </p:nvSpPr>
        <p:spPr/>
        <p:txBody>
          <a:bodyPr/>
          <a:lstStyle/>
          <a:p>
            <a:r>
              <a:rPr lang="en-US" b="1" u="none" dirty="0" smtClean="0"/>
              <a:t>Chris</a:t>
            </a:r>
          </a:p>
          <a:p>
            <a:endParaRPr lang="en-US" b="1" u="none" dirty="0" smtClean="0"/>
          </a:p>
          <a:p>
            <a:r>
              <a:rPr lang="en-US" b="1" u="none" dirty="0" smtClean="0"/>
              <a:t>Major Project Challenges</a:t>
            </a:r>
            <a:r>
              <a:rPr lang="en-US" b="1" u="none" baseline="0" dirty="0" smtClean="0"/>
              <a:t>:</a:t>
            </a:r>
          </a:p>
          <a:p>
            <a:endParaRPr lang="en-US" b="0" u="none" baseline="0" dirty="0" smtClean="0"/>
          </a:p>
          <a:p>
            <a:pPr marL="171450" indent="-171450">
              <a:buFont typeface="Wingdings" pitchFamily="2" charset="2"/>
              <a:buChar char="v"/>
            </a:pPr>
            <a:r>
              <a:rPr lang="en-US" b="0" u="none" baseline="0" dirty="0" smtClean="0"/>
              <a:t>Providing access to 14 businesses and 9 residents because of curb and gutter operations.</a:t>
            </a:r>
          </a:p>
          <a:p>
            <a:pPr marL="171450" indent="-171450">
              <a:buFont typeface="Wingdings" pitchFamily="2" charset="2"/>
              <a:buChar char="v"/>
            </a:pPr>
            <a:r>
              <a:rPr lang="en-US" b="0" u="none" baseline="0" dirty="0" smtClean="0"/>
              <a:t>High traffic volumes and performing work at the US20 SR 25 interchange.</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F58BF79-EE30-4E7D-BCD0-545BE3B5BAB7}" type="slidenum">
              <a:rPr lang="en-US" smtClean="0"/>
              <a:t>9</a:t>
            </a:fld>
            <a:endParaRPr lang="en-US"/>
          </a:p>
        </p:txBody>
      </p:sp>
    </p:spTree>
    <p:extLst>
      <p:ext uri="{BB962C8B-B14F-4D97-AF65-F5344CB8AC3E}">
        <p14:creationId xmlns:p14="http://schemas.microsoft.com/office/powerpoint/2010/main" val="4173509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5533" y="2130425"/>
            <a:ext cx="6942666"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2362200" y="3886200"/>
            <a:ext cx="54102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202483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93CF557-8595-4932-B4BA-BB74299230FF}" type="datetimeFigureOut">
              <a:rPr lang="en-US" smtClean="0"/>
              <a:t>3/12/2015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50CF06F-FAC7-4822-944D-A8C25262A79D}" type="slidenum">
              <a:rPr lang="en-US" smtClean="0"/>
              <a:t>‹#›</a:t>
            </a:fld>
            <a:endParaRPr lang="en-US"/>
          </a:p>
        </p:txBody>
      </p:sp>
    </p:spTree>
    <p:extLst>
      <p:ext uri="{BB962C8B-B14F-4D97-AF65-F5344CB8AC3E}">
        <p14:creationId xmlns:p14="http://schemas.microsoft.com/office/powerpoint/2010/main" val="892471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93CF557-8595-4932-B4BA-BB74299230FF}" type="datetimeFigureOut">
              <a:rPr lang="en-US" smtClean="0"/>
              <a:t>3/12/2015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50CF06F-FAC7-4822-944D-A8C25262A79D}" type="slidenum">
              <a:rPr lang="en-US" smtClean="0"/>
              <a:t>‹#›</a:t>
            </a:fld>
            <a:endParaRPr lang="en-US"/>
          </a:p>
        </p:txBody>
      </p:sp>
    </p:spTree>
    <p:extLst>
      <p:ext uri="{BB962C8B-B14F-4D97-AF65-F5344CB8AC3E}">
        <p14:creationId xmlns:p14="http://schemas.microsoft.com/office/powerpoint/2010/main" val="20226572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29608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93CF557-8595-4932-B4BA-BB74299230FF}" type="datetimeFigureOut">
              <a:rPr lang="en-US" smtClean="0"/>
              <a:t>3/12/2015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50CF06F-FAC7-4822-944D-A8C25262A79D}" type="slidenum">
              <a:rPr lang="en-US" smtClean="0"/>
              <a:t>‹#›</a:t>
            </a:fld>
            <a:endParaRPr lang="en-US"/>
          </a:p>
        </p:txBody>
      </p:sp>
    </p:spTree>
    <p:extLst>
      <p:ext uri="{BB962C8B-B14F-4D97-AF65-F5344CB8AC3E}">
        <p14:creationId xmlns:p14="http://schemas.microsoft.com/office/powerpoint/2010/main" val="36710560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93CF557-8595-4932-B4BA-BB74299230FF}" type="datetimeFigureOut">
              <a:rPr lang="en-US" smtClean="0"/>
              <a:t>3/12/2015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50CF06F-FAC7-4822-944D-A8C25262A79D}" type="slidenum">
              <a:rPr lang="en-US" smtClean="0"/>
              <a:t>‹#›</a:t>
            </a:fld>
            <a:endParaRPr lang="en-US"/>
          </a:p>
        </p:txBody>
      </p:sp>
    </p:spTree>
    <p:extLst>
      <p:ext uri="{BB962C8B-B14F-4D97-AF65-F5344CB8AC3E}">
        <p14:creationId xmlns:p14="http://schemas.microsoft.com/office/powerpoint/2010/main" val="483779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93CF557-8595-4932-B4BA-BB74299230FF}" type="datetimeFigureOut">
              <a:rPr lang="en-US" smtClean="0"/>
              <a:t>3/12/2015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50CF06F-FAC7-4822-944D-A8C25262A79D}" type="slidenum">
              <a:rPr lang="en-US" smtClean="0"/>
              <a:t>‹#›</a:t>
            </a:fld>
            <a:endParaRPr lang="en-US"/>
          </a:p>
        </p:txBody>
      </p:sp>
    </p:spTree>
    <p:extLst>
      <p:ext uri="{BB962C8B-B14F-4D97-AF65-F5344CB8AC3E}">
        <p14:creationId xmlns:p14="http://schemas.microsoft.com/office/powerpoint/2010/main" val="33666779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466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93CF557-8595-4932-B4BA-BB74299230FF}" type="datetimeFigureOut">
              <a:rPr lang="en-US" smtClean="0"/>
              <a:t>3/12/2015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50CF06F-FAC7-4822-944D-A8C25262A79D}" type="slidenum">
              <a:rPr lang="en-US" smtClean="0"/>
              <a:t>‹#›</a:t>
            </a:fld>
            <a:endParaRPr lang="en-US"/>
          </a:p>
        </p:txBody>
      </p:sp>
    </p:spTree>
    <p:extLst>
      <p:ext uri="{BB962C8B-B14F-4D97-AF65-F5344CB8AC3E}">
        <p14:creationId xmlns:p14="http://schemas.microsoft.com/office/powerpoint/2010/main" val="33099524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01475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6067" y="4809067"/>
            <a:ext cx="64770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396067" y="262467"/>
            <a:ext cx="6477000" cy="45381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96067" y="5400677"/>
            <a:ext cx="6477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07683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98600" y="274638"/>
            <a:ext cx="7188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98600" y="1600200"/>
            <a:ext cx="7188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341338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85366" y="355512"/>
            <a:ext cx="7651376" cy="1038996"/>
          </a:xfrm>
        </p:spPr>
        <p:txBody>
          <a:bodyPr>
            <a:noAutofit/>
          </a:bodyPr>
          <a:lstStyle/>
          <a:p>
            <a:r>
              <a:rPr lang="en-US" b="1" dirty="0" smtClean="0"/>
              <a:t>3</a:t>
            </a:r>
            <a:r>
              <a:rPr lang="en-US" b="1" baseline="30000" dirty="0" smtClean="0"/>
              <a:t>rd</a:t>
            </a:r>
            <a:r>
              <a:rPr lang="en-US" b="1" dirty="0" smtClean="0"/>
              <a:t> Annual Don Conaway Partnering Awards</a:t>
            </a:r>
            <a:endParaRPr lang="en-US" b="1" dirty="0"/>
          </a:p>
        </p:txBody>
      </p:sp>
      <p:pic>
        <p:nvPicPr>
          <p:cNvPr id="1026" name="Picture 2" descr="ODO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125" y="1845201"/>
            <a:ext cx="2315767" cy="2285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892" y="3694139"/>
            <a:ext cx="2598722" cy="2477155"/>
          </a:xfrm>
          <a:prstGeom prst="ellipse">
            <a:avLst/>
          </a:prstGeom>
          <a:noFill/>
          <a:ln w="63500" cmpd="thinThick"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descr="OC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2487" y="1845201"/>
            <a:ext cx="2711513" cy="2636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902771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207" y="156733"/>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sp>
        <p:nvSpPr>
          <p:cNvPr id="3" name="Content Placeholder 2"/>
          <p:cNvSpPr>
            <a:spLocks noGrp="1"/>
          </p:cNvSpPr>
          <p:nvPr>
            <p:ph idx="1"/>
          </p:nvPr>
        </p:nvSpPr>
        <p:spPr>
          <a:xfrm>
            <a:off x="2355574" y="1150905"/>
            <a:ext cx="6788426" cy="5707095"/>
          </a:xfrm>
        </p:spPr>
        <p:txBody>
          <a:bodyPr>
            <a:noAutofit/>
          </a:bodyPr>
          <a:lstStyle/>
          <a:p>
            <a:pPr marL="0" indent="0">
              <a:buNone/>
            </a:pPr>
            <a:r>
              <a:rPr lang="en-US" sz="2800" b="1" u="sng" dirty="0" smtClean="0"/>
              <a:t>Project</a:t>
            </a:r>
            <a:r>
              <a:rPr lang="en-US" sz="2800" b="1" dirty="0" smtClean="0"/>
              <a:t>: </a:t>
            </a:r>
            <a:r>
              <a:rPr lang="en-US" sz="2800" dirty="0" smtClean="0"/>
              <a:t>13-3009 (Portage – Rock Springs Rd.)</a:t>
            </a:r>
          </a:p>
          <a:p>
            <a:pPr marL="0" indent="0">
              <a:buNone/>
            </a:pPr>
            <a:endParaRPr lang="en-US" sz="2800" u="sng" dirty="0" smtClean="0"/>
          </a:p>
          <a:p>
            <a:pPr marL="0" indent="0">
              <a:buNone/>
            </a:pPr>
            <a:r>
              <a:rPr lang="en-US" sz="2800" b="1" u="sng" dirty="0" smtClean="0"/>
              <a:t>District</a:t>
            </a:r>
            <a:r>
              <a:rPr lang="en-US" sz="2800" b="1" dirty="0" smtClean="0"/>
              <a:t>:</a:t>
            </a:r>
            <a:r>
              <a:rPr lang="en-US" sz="2800" dirty="0" smtClean="0"/>
              <a:t> 4</a:t>
            </a:r>
          </a:p>
          <a:p>
            <a:pPr marL="0" indent="0">
              <a:buNone/>
            </a:pPr>
            <a:r>
              <a:rPr lang="en-US" sz="2800" b="1" u="sng" dirty="0" smtClean="0"/>
              <a:t>Prime</a:t>
            </a:r>
            <a:r>
              <a:rPr lang="en-US" sz="2800" b="1" dirty="0" smtClean="0"/>
              <a:t>: </a:t>
            </a:r>
            <a:r>
              <a:rPr lang="en-US" sz="2800" dirty="0" smtClean="0"/>
              <a:t>J.D. Williamson</a:t>
            </a:r>
          </a:p>
          <a:p>
            <a:pPr marL="0" indent="0">
              <a:buNone/>
            </a:pPr>
            <a:r>
              <a:rPr lang="en-US" sz="2800" b="1" u="sng" dirty="0" smtClean="0"/>
              <a:t>Original Contract Price</a:t>
            </a:r>
            <a:r>
              <a:rPr lang="en-US" sz="2800" b="1" dirty="0" smtClean="0"/>
              <a:t>: </a:t>
            </a:r>
            <a:r>
              <a:rPr lang="en-US" sz="2800" dirty="0" smtClean="0"/>
              <a:t>$1,737,187</a:t>
            </a:r>
          </a:p>
          <a:p>
            <a:pPr marL="0" indent="0">
              <a:buNone/>
            </a:pPr>
            <a:endParaRPr lang="en-US" sz="2800" u="sng" dirty="0" smtClean="0"/>
          </a:p>
          <a:p>
            <a:pPr marL="0" indent="0">
              <a:buNone/>
            </a:pPr>
            <a:r>
              <a:rPr lang="en-US" sz="2800" b="1" u="sng" dirty="0" smtClean="0"/>
              <a:t>Description</a:t>
            </a:r>
            <a:r>
              <a:rPr lang="en-US" sz="2800" b="1" dirty="0" smtClean="0"/>
              <a:t>:</a:t>
            </a:r>
            <a:r>
              <a:rPr lang="en-US" sz="2800" dirty="0" smtClean="0"/>
              <a:t> Design Build bridge replacement with new galvanized steel girders over West Branch Reservoir.</a:t>
            </a:r>
            <a:endParaRPr lang="en-US" sz="2800" u="sng" dirty="0"/>
          </a:p>
        </p:txBody>
      </p:sp>
    </p:spTree>
    <p:extLst>
      <p:ext uri="{BB962C8B-B14F-4D97-AF65-F5344CB8AC3E}">
        <p14:creationId xmlns:p14="http://schemas.microsoft.com/office/powerpoint/2010/main" val="66243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276" y="0"/>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pic>
        <p:nvPicPr>
          <p:cNvPr id="4" name="Picture 3"/>
          <p:cNvPicPr>
            <a:picLocks noChangeAspect="1"/>
          </p:cNvPicPr>
          <p:nvPr/>
        </p:nvPicPr>
        <p:blipFill>
          <a:blip r:embed="rId3"/>
          <a:stretch>
            <a:fillRect/>
          </a:stretch>
        </p:blipFill>
        <p:spPr>
          <a:xfrm>
            <a:off x="2505326" y="4299085"/>
            <a:ext cx="2951590" cy="205358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5281274" y="1623625"/>
            <a:ext cx="2990178" cy="20460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5"/>
          <a:stretch>
            <a:fillRect/>
          </a:stretch>
        </p:blipFill>
        <p:spPr>
          <a:xfrm>
            <a:off x="5926547" y="4299084"/>
            <a:ext cx="2976429" cy="20535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6"/>
          <a:stretch>
            <a:fillRect/>
          </a:stretch>
        </p:blipFill>
        <p:spPr>
          <a:xfrm>
            <a:off x="1907978" y="1623626"/>
            <a:ext cx="2990180" cy="20460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09103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0"/>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sp>
        <p:nvSpPr>
          <p:cNvPr id="3" name="Content Placeholder 2"/>
          <p:cNvSpPr>
            <a:spLocks noGrp="1"/>
          </p:cNvSpPr>
          <p:nvPr>
            <p:ph idx="1"/>
          </p:nvPr>
        </p:nvSpPr>
        <p:spPr>
          <a:xfrm>
            <a:off x="2385554" y="1342050"/>
            <a:ext cx="6758446" cy="5515950"/>
          </a:xfrm>
        </p:spPr>
        <p:txBody>
          <a:bodyPr>
            <a:noAutofit/>
          </a:bodyPr>
          <a:lstStyle/>
          <a:p>
            <a:pPr marL="0" indent="0">
              <a:buNone/>
            </a:pPr>
            <a:r>
              <a:rPr lang="en-US" sz="2800" b="1" u="sng" dirty="0" smtClean="0"/>
              <a:t>Project</a:t>
            </a:r>
            <a:r>
              <a:rPr lang="en-US" sz="2800" b="1" dirty="0" smtClean="0"/>
              <a:t>:</a:t>
            </a:r>
            <a:r>
              <a:rPr lang="en-US" sz="2800" dirty="0" smtClean="0"/>
              <a:t> 14-0202 (CLA – 41/235 Roundabout)</a:t>
            </a:r>
          </a:p>
          <a:p>
            <a:pPr marL="0" indent="0">
              <a:buNone/>
            </a:pPr>
            <a:endParaRPr lang="en-US" sz="2800" u="sng" dirty="0" smtClean="0"/>
          </a:p>
          <a:p>
            <a:pPr marL="0" indent="0">
              <a:buNone/>
            </a:pPr>
            <a:r>
              <a:rPr lang="en-US" sz="2800" b="1" u="sng" dirty="0" smtClean="0"/>
              <a:t>District</a:t>
            </a:r>
            <a:r>
              <a:rPr lang="en-US" sz="2800" b="1" dirty="0" smtClean="0"/>
              <a:t>:</a:t>
            </a:r>
            <a:r>
              <a:rPr lang="en-US" sz="2800" dirty="0" smtClean="0"/>
              <a:t> 7</a:t>
            </a:r>
          </a:p>
          <a:p>
            <a:pPr marL="0" indent="0">
              <a:buNone/>
            </a:pPr>
            <a:r>
              <a:rPr lang="en-US" sz="2800" b="1" u="sng" dirty="0" smtClean="0"/>
              <a:t>Prime</a:t>
            </a:r>
            <a:r>
              <a:rPr lang="en-US" sz="2800" b="1" dirty="0" smtClean="0"/>
              <a:t>:</a:t>
            </a:r>
            <a:r>
              <a:rPr lang="en-US" sz="2800" dirty="0" smtClean="0"/>
              <a:t> Double Z Construction </a:t>
            </a:r>
          </a:p>
          <a:p>
            <a:pPr marL="0" indent="0">
              <a:buNone/>
            </a:pPr>
            <a:r>
              <a:rPr lang="en-US" sz="2800" b="1" u="sng" dirty="0" smtClean="0"/>
              <a:t>Original Contract Price</a:t>
            </a:r>
            <a:r>
              <a:rPr lang="en-US" sz="2800" b="1" dirty="0" smtClean="0"/>
              <a:t>: </a:t>
            </a:r>
            <a:r>
              <a:rPr lang="en-US" sz="2800" dirty="0" smtClean="0"/>
              <a:t>$1,026,836</a:t>
            </a:r>
          </a:p>
          <a:p>
            <a:pPr marL="0" indent="0">
              <a:buNone/>
            </a:pPr>
            <a:endParaRPr lang="en-US" sz="2800" u="sng" dirty="0" smtClean="0"/>
          </a:p>
          <a:p>
            <a:pPr marL="0" indent="0">
              <a:buNone/>
            </a:pPr>
            <a:r>
              <a:rPr lang="en-US" sz="2800" b="1" u="sng" dirty="0" smtClean="0"/>
              <a:t>Description</a:t>
            </a:r>
            <a:r>
              <a:rPr lang="en-US" sz="2800" b="1" dirty="0" smtClean="0"/>
              <a:t>:</a:t>
            </a:r>
            <a:r>
              <a:rPr lang="en-US" sz="2800" dirty="0" smtClean="0"/>
              <a:t>  Construction of a single lane roundabout at the intersection of SR41 and SR235 in Clark County.</a:t>
            </a:r>
            <a:endParaRPr lang="en-US" sz="2800" u="sng" dirty="0"/>
          </a:p>
        </p:txBody>
      </p:sp>
    </p:spTree>
    <p:extLst>
      <p:ext uri="{BB962C8B-B14F-4D97-AF65-F5344CB8AC3E}">
        <p14:creationId xmlns:p14="http://schemas.microsoft.com/office/powerpoint/2010/main" val="4016962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986" y="0"/>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1930749" y="1623626"/>
            <a:ext cx="2955013" cy="20219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a:blip r:embed="rId4"/>
          <a:stretch>
            <a:fillRect/>
          </a:stretch>
        </p:blipFill>
        <p:spPr>
          <a:xfrm>
            <a:off x="5266812" y="1623626"/>
            <a:ext cx="2930560" cy="20219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nvPicPr>
        <p:blipFill>
          <a:blip r:embed="rId5"/>
          <a:stretch>
            <a:fillRect/>
          </a:stretch>
        </p:blipFill>
        <p:spPr>
          <a:xfrm>
            <a:off x="2538935" y="4275022"/>
            <a:ext cx="3036432" cy="20776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p:cNvPicPr>
            <a:picLocks noChangeAspect="1"/>
          </p:cNvPicPr>
          <p:nvPr/>
        </p:nvPicPr>
        <p:blipFill>
          <a:blip r:embed="rId6"/>
          <a:stretch>
            <a:fillRect/>
          </a:stretch>
        </p:blipFill>
        <p:spPr>
          <a:xfrm>
            <a:off x="5893749" y="4275022"/>
            <a:ext cx="3011304" cy="20776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20122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187" y="0"/>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sp>
        <p:nvSpPr>
          <p:cNvPr id="3" name="Content Placeholder 2"/>
          <p:cNvSpPr>
            <a:spLocks noGrp="1"/>
          </p:cNvSpPr>
          <p:nvPr>
            <p:ph idx="1"/>
          </p:nvPr>
        </p:nvSpPr>
        <p:spPr>
          <a:xfrm>
            <a:off x="2385553" y="1102207"/>
            <a:ext cx="6758447" cy="5755793"/>
          </a:xfrm>
        </p:spPr>
        <p:txBody>
          <a:bodyPr>
            <a:noAutofit/>
          </a:bodyPr>
          <a:lstStyle/>
          <a:p>
            <a:pPr marL="0" indent="0">
              <a:buNone/>
            </a:pPr>
            <a:r>
              <a:rPr lang="en-US" sz="2800" b="1" u="sng" dirty="0" smtClean="0"/>
              <a:t>Project</a:t>
            </a:r>
            <a:r>
              <a:rPr lang="en-US" sz="2800" b="1" dirty="0" smtClean="0"/>
              <a:t>:</a:t>
            </a:r>
            <a:r>
              <a:rPr lang="en-US" sz="2800" dirty="0" smtClean="0"/>
              <a:t> 13-9010 (HAR – US22)</a:t>
            </a:r>
          </a:p>
          <a:p>
            <a:pPr marL="0" indent="0">
              <a:buNone/>
            </a:pPr>
            <a:endParaRPr lang="en-US" sz="2800" u="sng" dirty="0" smtClean="0"/>
          </a:p>
          <a:p>
            <a:pPr marL="0" indent="0">
              <a:buNone/>
            </a:pPr>
            <a:r>
              <a:rPr lang="en-US" sz="2800" b="1" u="sng" dirty="0" smtClean="0"/>
              <a:t>District</a:t>
            </a:r>
            <a:r>
              <a:rPr lang="en-US" sz="2800" b="1" dirty="0" smtClean="0"/>
              <a:t>:</a:t>
            </a:r>
            <a:r>
              <a:rPr lang="en-US" sz="2800" dirty="0" smtClean="0"/>
              <a:t> 11</a:t>
            </a:r>
          </a:p>
          <a:p>
            <a:pPr marL="0" indent="0">
              <a:buNone/>
            </a:pPr>
            <a:r>
              <a:rPr lang="en-US" sz="2800" b="1" u="sng" dirty="0" smtClean="0"/>
              <a:t>Prime</a:t>
            </a:r>
            <a:r>
              <a:rPr lang="en-US" sz="2800" b="1" dirty="0" smtClean="0"/>
              <a:t>:</a:t>
            </a:r>
            <a:r>
              <a:rPr lang="en-US" sz="2800" dirty="0" smtClean="0"/>
              <a:t> Turn-Key Tunneling</a:t>
            </a:r>
          </a:p>
          <a:p>
            <a:pPr marL="0" indent="0">
              <a:buNone/>
            </a:pPr>
            <a:r>
              <a:rPr lang="en-US" sz="2800" b="1" u="sng" dirty="0" smtClean="0"/>
              <a:t>Original Contract Price</a:t>
            </a:r>
            <a:r>
              <a:rPr lang="en-US" sz="2800" b="1" dirty="0" smtClean="0"/>
              <a:t>: </a:t>
            </a:r>
            <a:r>
              <a:rPr lang="en-US" sz="2800" dirty="0" smtClean="0"/>
              <a:t>$1,727,045</a:t>
            </a:r>
          </a:p>
          <a:p>
            <a:pPr marL="0" indent="0">
              <a:buNone/>
            </a:pPr>
            <a:endParaRPr lang="en-US" sz="2800" u="sng" dirty="0" smtClean="0"/>
          </a:p>
          <a:p>
            <a:pPr marL="0" indent="0">
              <a:buNone/>
            </a:pPr>
            <a:r>
              <a:rPr lang="en-US" sz="2800" b="1" u="sng" dirty="0" smtClean="0"/>
              <a:t>Description</a:t>
            </a:r>
            <a:r>
              <a:rPr lang="en-US" sz="2800" b="1" dirty="0" smtClean="0"/>
              <a:t>:</a:t>
            </a:r>
            <a:r>
              <a:rPr lang="en-US" sz="2800" dirty="0" smtClean="0"/>
              <a:t> Removal of a collapsed drainage culvert beneath US22 at Piedmont Lake and installing an 84” tunnel liner plate followed by a new 60” culvert. (Emergency Project)</a:t>
            </a:r>
            <a:endParaRPr lang="en-US" sz="2800" u="sng" dirty="0"/>
          </a:p>
        </p:txBody>
      </p:sp>
    </p:spTree>
    <p:extLst>
      <p:ext uri="{BB962C8B-B14F-4D97-AF65-F5344CB8AC3E}">
        <p14:creationId xmlns:p14="http://schemas.microsoft.com/office/powerpoint/2010/main" val="1877568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256" y="0"/>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pic>
        <p:nvPicPr>
          <p:cNvPr id="1028" name="Picture 4" descr="http://preview.tunnelit.net/wp-content/uploads/2013/10/logo_tkt3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102" y="1773489"/>
            <a:ext cx="3539010" cy="1499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ohiocitizen.org/wp-content/uploads/2014/04/Piedmont-Lake-comm-pg-6-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9159" y="4250484"/>
            <a:ext cx="2802733" cy="19337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4" name="Picture 10" descr="https://encrypted-tbn2.gstatic.com/images?q=tbn:ANd9GcRl2C9UnfDHfKJ3Md7kxzb3_6xITTx5l-o89aoaBvnwGQq63NGyq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8255" y="4250484"/>
            <a:ext cx="2802733" cy="19337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6" name="Picture 12" descr="http://www.fondriest.com/news/wp-content/uploads/2013/10/MWCDBodyD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558" y="1725361"/>
            <a:ext cx="2849548" cy="19660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803447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276" y="0"/>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sp>
        <p:nvSpPr>
          <p:cNvPr id="3" name="Content Placeholder 2"/>
          <p:cNvSpPr>
            <a:spLocks noGrp="1"/>
          </p:cNvSpPr>
          <p:nvPr>
            <p:ph idx="1"/>
          </p:nvPr>
        </p:nvSpPr>
        <p:spPr>
          <a:xfrm>
            <a:off x="2355573" y="994172"/>
            <a:ext cx="6788427" cy="5863828"/>
          </a:xfrm>
        </p:spPr>
        <p:txBody>
          <a:bodyPr>
            <a:noAutofit/>
          </a:bodyPr>
          <a:lstStyle/>
          <a:p>
            <a:pPr marL="0" indent="0">
              <a:buNone/>
            </a:pPr>
            <a:r>
              <a:rPr lang="en-US" sz="2800" b="1" u="sng" dirty="0" smtClean="0"/>
              <a:t>Project</a:t>
            </a:r>
            <a:r>
              <a:rPr lang="en-US" sz="2800" b="1" dirty="0" smtClean="0"/>
              <a:t>:</a:t>
            </a:r>
            <a:r>
              <a:rPr lang="en-US" sz="2800" dirty="0" smtClean="0"/>
              <a:t> 13-0383 (LOR – 611)</a:t>
            </a:r>
          </a:p>
          <a:p>
            <a:pPr marL="0" indent="0">
              <a:buNone/>
            </a:pPr>
            <a:endParaRPr lang="en-US" sz="2800" u="sng" dirty="0" smtClean="0"/>
          </a:p>
          <a:p>
            <a:pPr marL="0" indent="0">
              <a:buNone/>
            </a:pPr>
            <a:r>
              <a:rPr lang="en-US" sz="2800" b="1" u="sng" dirty="0" smtClean="0"/>
              <a:t>District</a:t>
            </a:r>
            <a:r>
              <a:rPr lang="en-US" sz="2800" b="1" dirty="0" smtClean="0"/>
              <a:t>:</a:t>
            </a:r>
            <a:r>
              <a:rPr lang="en-US" sz="2800" dirty="0" smtClean="0"/>
              <a:t> 3</a:t>
            </a:r>
          </a:p>
          <a:p>
            <a:pPr marL="0" indent="0">
              <a:buNone/>
            </a:pPr>
            <a:r>
              <a:rPr lang="en-US" sz="2800" b="1" u="sng" dirty="0" smtClean="0"/>
              <a:t>Prime</a:t>
            </a:r>
            <a:r>
              <a:rPr lang="en-US" sz="2800" b="1" dirty="0" smtClean="0"/>
              <a:t>:</a:t>
            </a:r>
            <a:r>
              <a:rPr lang="en-US" sz="2800" dirty="0" smtClean="0"/>
              <a:t> Mosser Construction Company</a:t>
            </a:r>
          </a:p>
          <a:p>
            <a:pPr marL="0" indent="0">
              <a:buNone/>
            </a:pPr>
            <a:r>
              <a:rPr lang="en-US" sz="2800" b="1" u="sng" dirty="0" smtClean="0"/>
              <a:t>Original Contract Price</a:t>
            </a:r>
            <a:r>
              <a:rPr lang="en-US" sz="2800" b="1" dirty="0" smtClean="0"/>
              <a:t>: </a:t>
            </a:r>
            <a:r>
              <a:rPr lang="en-US" sz="2800" dirty="0" smtClean="0"/>
              <a:t>$4,795,460</a:t>
            </a:r>
          </a:p>
          <a:p>
            <a:pPr marL="0" indent="0">
              <a:buNone/>
            </a:pPr>
            <a:endParaRPr lang="en-US" sz="2800" u="sng" dirty="0" smtClean="0"/>
          </a:p>
          <a:p>
            <a:pPr marL="0" indent="0">
              <a:buNone/>
            </a:pPr>
            <a:r>
              <a:rPr lang="en-US" sz="2800" b="1" u="sng" dirty="0" smtClean="0"/>
              <a:t>Description</a:t>
            </a:r>
            <a:r>
              <a:rPr lang="en-US" sz="2800" b="1" dirty="0" smtClean="0"/>
              <a:t>:</a:t>
            </a:r>
            <a:r>
              <a:rPr lang="en-US" sz="2800" dirty="0" smtClean="0"/>
              <a:t> Repaired and resurfaced 1.5 miles of asphalt pavement, widened a bike lane and widened and rehabbed a bridge over I-90 in the City of Avon.</a:t>
            </a:r>
            <a:endParaRPr lang="en-US" sz="2800" u="sng" dirty="0"/>
          </a:p>
        </p:txBody>
      </p:sp>
    </p:spTree>
    <p:extLst>
      <p:ext uri="{BB962C8B-B14F-4D97-AF65-F5344CB8AC3E}">
        <p14:creationId xmlns:p14="http://schemas.microsoft.com/office/powerpoint/2010/main" val="1243904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266" y="0"/>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pic>
        <p:nvPicPr>
          <p:cNvPr id="4" name="Picture 3"/>
          <p:cNvPicPr>
            <a:picLocks noChangeAspect="1"/>
          </p:cNvPicPr>
          <p:nvPr/>
        </p:nvPicPr>
        <p:blipFill>
          <a:blip r:embed="rId3"/>
          <a:stretch>
            <a:fillRect/>
          </a:stretch>
        </p:blipFill>
        <p:spPr>
          <a:xfrm>
            <a:off x="5322780" y="1762937"/>
            <a:ext cx="3039167" cy="20968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2525778" y="4334706"/>
            <a:ext cx="2931621" cy="20059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5"/>
          <a:stretch>
            <a:fillRect/>
          </a:stretch>
        </p:blipFill>
        <p:spPr>
          <a:xfrm>
            <a:off x="5925323" y="4334706"/>
            <a:ext cx="2992643" cy="20059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50" name="Picture 2" descr="Moss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595" y="2022245"/>
            <a:ext cx="2746656" cy="1590328"/>
          </a:xfrm>
          <a:prstGeom prst="roundRect">
            <a:avLst>
              <a:gd name="adj" fmla="val 16667"/>
            </a:avLst>
          </a:prstGeom>
          <a:noFill/>
          <a:ln w="63500" algn="in">
            <a:solidFill>
              <a:srgbClr val="F2F2F2"/>
            </a:solidFill>
            <a:round/>
            <a:headEnd/>
            <a:tailEnd/>
          </a:ln>
          <a:effectLst>
            <a:outerShdw dist="99190" dir="3011666"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25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276" y="0"/>
            <a:ext cx="7886700" cy="994172"/>
          </a:xfrm>
        </p:spPr>
        <p:txBody>
          <a:bodyPr>
            <a:normAutofit/>
          </a:bodyPr>
          <a:lstStyle/>
          <a:p>
            <a:pPr algn="r"/>
            <a:r>
              <a:rPr lang="en-US" sz="2700" b="1" dirty="0">
                <a:latin typeface="Georgia" panose="02040502050405020303" pitchFamily="18" charset="0"/>
              </a:rPr>
              <a:t>Category 1: Under $5 Million Winner!</a:t>
            </a:r>
            <a:endParaRPr lang="en-US" sz="2700" dirty="0">
              <a:latin typeface="Georgia" panose="02040502050405020303" pitchFamily="18" charset="0"/>
            </a:endParaRPr>
          </a:p>
        </p:txBody>
      </p:sp>
      <p:sp>
        <p:nvSpPr>
          <p:cNvPr id="3" name="Content Placeholder 2"/>
          <p:cNvSpPr>
            <a:spLocks noGrp="1"/>
          </p:cNvSpPr>
          <p:nvPr>
            <p:ph idx="1"/>
          </p:nvPr>
        </p:nvSpPr>
        <p:spPr>
          <a:xfrm>
            <a:off x="2490484" y="994172"/>
            <a:ext cx="6653516" cy="5863828"/>
          </a:xfrm>
        </p:spPr>
        <p:txBody>
          <a:bodyPr>
            <a:noAutofit/>
          </a:bodyPr>
          <a:lstStyle/>
          <a:p>
            <a:pPr marL="0" indent="0">
              <a:buNone/>
            </a:pPr>
            <a:r>
              <a:rPr lang="en-US" sz="2800" b="1" u="sng" dirty="0" smtClean="0"/>
              <a:t>Project</a:t>
            </a:r>
            <a:r>
              <a:rPr lang="en-US" sz="2800" b="1" dirty="0" smtClean="0"/>
              <a:t>:</a:t>
            </a:r>
            <a:r>
              <a:rPr lang="en-US" sz="2800" dirty="0" smtClean="0"/>
              <a:t> 13-2007 (District 1 Campus)</a:t>
            </a:r>
          </a:p>
          <a:p>
            <a:pPr marL="0" indent="0">
              <a:buNone/>
            </a:pPr>
            <a:endParaRPr lang="en-US" sz="2800" u="sng" dirty="0" smtClean="0"/>
          </a:p>
          <a:p>
            <a:pPr marL="0" indent="0">
              <a:buNone/>
            </a:pPr>
            <a:r>
              <a:rPr lang="en-US" sz="2800" b="1" u="sng" dirty="0" smtClean="0"/>
              <a:t>District</a:t>
            </a:r>
            <a:r>
              <a:rPr lang="en-US" sz="2800" b="1" dirty="0" smtClean="0"/>
              <a:t>:</a:t>
            </a:r>
            <a:r>
              <a:rPr lang="en-US" sz="2800" dirty="0" smtClean="0"/>
              <a:t> 1</a:t>
            </a:r>
          </a:p>
          <a:p>
            <a:pPr marL="0" indent="0">
              <a:buNone/>
            </a:pPr>
            <a:r>
              <a:rPr lang="en-US" sz="2800" b="1" u="sng" dirty="0" smtClean="0"/>
              <a:t>Prime</a:t>
            </a:r>
            <a:r>
              <a:rPr lang="en-US" sz="2800" b="1" dirty="0" smtClean="0"/>
              <a:t>:</a:t>
            </a:r>
            <a:r>
              <a:rPr lang="en-US" sz="2800" dirty="0" smtClean="0"/>
              <a:t> Mosser Construction Company</a:t>
            </a:r>
          </a:p>
          <a:p>
            <a:pPr marL="0" indent="0">
              <a:buNone/>
            </a:pPr>
            <a:r>
              <a:rPr lang="en-US" sz="2800" b="1" u="sng" dirty="0" smtClean="0"/>
              <a:t>Original Contract Price</a:t>
            </a:r>
            <a:r>
              <a:rPr lang="en-US" sz="2800" b="1" dirty="0" smtClean="0"/>
              <a:t>: </a:t>
            </a:r>
            <a:r>
              <a:rPr lang="en-US" sz="2800" dirty="0" smtClean="0"/>
              <a:t>$4,219,500</a:t>
            </a:r>
          </a:p>
          <a:p>
            <a:pPr marL="0" indent="0">
              <a:buNone/>
            </a:pPr>
            <a:endParaRPr lang="en-US" sz="2800" u="sng" dirty="0" smtClean="0"/>
          </a:p>
          <a:p>
            <a:pPr marL="0" indent="0">
              <a:buNone/>
            </a:pPr>
            <a:r>
              <a:rPr lang="en-US" sz="2800" b="1" u="sng" dirty="0" smtClean="0"/>
              <a:t>Description</a:t>
            </a:r>
            <a:r>
              <a:rPr lang="en-US" sz="2800" b="1" dirty="0" smtClean="0"/>
              <a:t>:</a:t>
            </a:r>
            <a:r>
              <a:rPr lang="en-US" sz="2800" dirty="0" smtClean="0"/>
              <a:t> Construct five new buildings and renovate two existing building to allow District 1 to consolidate all district and Allen Co. work units into a single campus.</a:t>
            </a:r>
            <a:endParaRPr lang="en-US" sz="2800" u="sng" dirty="0"/>
          </a:p>
        </p:txBody>
      </p:sp>
    </p:spTree>
    <p:extLst>
      <p:ext uri="{BB962C8B-B14F-4D97-AF65-F5344CB8AC3E}">
        <p14:creationId xmlns:p14="http://schemas.microsoft.com/office/powerpoint/2010/main" val="3163475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sp>
        <p:nvSpPr>
          <p:cNvPr id="3" name="Content Placeholder 2"/>
          <p:cNvSpPr>
            <a:spLocks noGrp="1"/>
          </p:cNvSpPr>
          <p:nvPr>
            <p:ph idx="1"/>
          </p:nvPr>
        </p:nvSpPr>
        <p:spPr>
          <a:xfrm>
            <a:off x="2395958" y="1600200"/>
            <a:ext cx="6748041" cy="5257800"/>
          </a:xfrm>
        </p:spPr>
        <p:txBody>
          <a:bodyPr>
            <a:normAutofit fontScale="85000" lnSpcReduction="10000"/>
          </a:bodyPr>
          <a:lstStyle/>
          <a:p>
            <a:pPr marL="0" indent="0">
              <a:buNone/>
            </a:pPr>
            <a:r>
              <a:rPr lang="en-US" b="1" u="sng" dirty="0"/>
              <a:t>Project</a:t>
            </a:r>
            <a:r>
              <a:rPr lang="en-US" b="1" dirty="0"/>
              <a:t>:</a:t>
            </a:r>
            <a:r>
              <a:rPr lang="en-US" dirty="0"/>
              <a:t> 13-0493 (Pickaway East-West Connector)</a:t>
            </a:r>
          </a:p>
          <a:p>
            <a:pPr marL="0" indent="0">
              <a:buNone/>
            </a:pPr>
            <a:endParaRPr lang="en-US" u="sng" dirty="0"/>
          </a:p>
          <a:p>
            <a:pPr marL="0" indent="0">
              <a:buNone/>
            </a:pPr>
            <a:r>
              <a:rPr lang="en-US" b="1" u="sng" dirty="0"/>
              <a:t>District</a:t>
            </a:r>
            <a:r>
              <a:rPr lang="en-US" b="1" dirty="0"/>
              <a:t>:</a:t>
            </a:r>
            <a:r>
              <a:rPr lang="en-US" dirty="0"/>
              <a:t> 6</a:t>
            </a:r>
          </a:p>
          <a:p>
            <a:pPr marL="0" indent="0">
              <a:buNone/>
            </a:pPr>
            <a:r>
              <a:rPr lang="en-US" b="1" u="sng" dirty="0"/>
              <a:t>Prime</a:t>
            </a:r>
            <a:r>
              <a:rPr lang="en-US" b="1" dirty="0"/>
              <a:t>:</a:t>
            </a:r>
            <a:r>
              <a:rPr lang="en-US" dirty="0"/>
              <a:t> </a:t>
            </a:r>
            <a:r>
              <a:rPr lang="en-US" dirty="0" err="1"/>
              <a:t>Trucco</a:t>
            </a:r>
            <a:r>
              <a:rPr lang="en-US" dirty="0"/>
              <a:t> Construction</a:t>
            </a:r>
          </a:p>
          <a:p>
            <a:pPr marL="0" indent="0">
              <a:buNone/>
            </a:pPr>
            <a:r>
              <a:rPr lang="en-US" b="1" u="sng" dirty="0"/>
              <a:t>Original Contract Price</a:t>
            </a:r>
            <a:r>
              <a:rPr lang="en-US" b="1" dirty="0"/>
              <a:t>:  </a:t>
            </a:r>
            <a:r>
              <a:rPr lang="en-US" dirty="0"/>
              <a:t>$6,541,131</a:t>
            </a:r>
          </a:p>
          <a:p>
            <a:pPr marL="0" indent="0">
              <a:buNone/>
            </a:pPr>
            <a:endParaRPr lang="en-US" u="sng" dirty="0"/>
          </a:p>
          <a:p>
            <a:pPr marL="0" indent="0">
              <a:buNone/>
            </a:pPr>
            <a:r>
              <a:rPr lang="en-US" b="1" u="sng" dirty="0"/>
              <a:t>Description</a:t>
            </a:r>
            <a:r>
              <a:rPr lang="en-US" b="1" dirty="0"/>
              <a:t>:</a:t>
            </a:r>
            <a:r>
              <a:rPr lang="en-US" dirty="0"/>
              <a:t> Major reconstruction of Ashville Pike that spans from Duvall Road to Rickenbacker Parkway.  Phase 2 of 4 designed to create a direct corridor from US23 to the Rickenbacker Intermodal facility.</a:t>
            </a:r>
            <a:endParaRPr lang="en-US" u="sng" dirty="0"/>
          </a:p>
          <a:p>
            <a:endParaRPr lang="en-US" dirty="0"/>
          </a:p>
        </p:txBody>
      </p:sp>
    </p:spTree>
    <p:extLst>
      <p:ext uri="{BB962C8B-B14F-4D97-AF65-F5344CB8AC3E}">
        <p14:creationId xmlns:p14="http://schemas.microsoft.com/office/powerpoint/2010/main" val="3274672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692" y="321625"/>
            <a:ext cx="7020658" cy="994172"/>
          </a:xfrm>
          <a:noFill/>
        </p:spPr>
        <p:txBody>
          <a:bodyPr>
            <a:noAutofit/>
          </a:bodyPr>
          <a:lstStyle/>
          <a:p>
            <a:pPr algn="r"/>
            <a:r>
              <a:rPr lang="en-US" sz="3600" b="1" dirty="0">
                <a:latin typeface="Georgia" pitchFamily="18" charset="0"/>
              </a:rPr>
              <a:t>3</a:t>
            </a:r>
            <a:r>
              <a:rPr lang="en-US" sz="3600" b="1" baseline="30000" dirty="0">
                <a:latin typeface="Georgia" pitchFamily="18" charset="0"/>
              </a:rPr>
              <a:t>rd</a:t>
            </a:r>
            <a:r>
              <a:rPr lang="en-US" sz="3600" b="1" dirty="0">
                <a:latin typeface="Georgia" pitchFamily="18" charset="0"/>
              </a:rPr>
              <a:t> Annual Don Conaway        Partnering Award</a:t>
            </a:r>
          </a:p>
        </p:txBody>
      </p:sp>
      <p:sp>
        <p:nvSpPr>
          <p:cNvPr id="4" name="Content Placeholder 3"/>
          <p:cNvSpPr>
            <a:spLocks noGrp="1"/>
          </p:cNvSpPr>
          <p:nvPr>
            <p:ph idx="1"/>
          </p:nvPr>
        </p:nvSpPr>
        <p:spPr>
          <a:xfrm>
            <a:off x="2083633" y="1771650"/>
            <a:ext cx="6536648" cy="4429164"/>
          </a:xfrm>
        </p:spPr>
        <p:txBody>
          <a:bodyPr>
            <a:noAutofit/>
          </a:bodyPr>
          <a:lstStyle/>
          <a:p>
            <a:pPr marL="0" indent="0">
              <a:buNone/>
            </a:pPr>
            <a:r>
              <a:rPr lang="en-US" sz="2400" u="sng" dirty="0"/>
              <a:t>ODOT/OCA Partnering Award Selection Committee</a:t>
            </a:r>
          </a:p>
          <a:p>
            <a:pPr lvl="1">
              <a:buFont typeface="Wingdings" pitchFamily="2" charset="2"/>
              <a:buChar char="Ø"/>
            </a:pPr>
            <a:r>
              <a:rPr lang="en-US" sz="2000" dirty="0"/>
              <a:t>Gary Angles, ODOT Central Office</a:t>
            </a:r>
          </a:p>
          <a:p>
            <a:pPr lvl="1">
              <a:buFont typeface="Wingdings" pitchFamily="2" charset="2"/>
              <a:buChar char="Ø"/>
            </a:pPr>
            <a:r>
              <a:rPr lang="en-US" sz="2000" dirty="0"/>
              <a:t>Chris Engle, OCA</a:t>
            </a:r>
          </a:p>
          <a:p>
            <a:pPr lvl="1">
              <a:buFont typeface="Wingdings" pitchFamily="2" charset="2"/>
              <a:buChar char="Ø"/>
            </a:pPr>
            <a:r>
              <a:rPr lang="en-US" sz="2000" dirty="0"/>
              <a:t>Jack Ford, The Beaver Excavating Company</a:t>
            </a:r>
          </a:p>
          <a:p>
            <a:pPr lvl="1">
              <a:buFont typeface="Wingdings" pitchFamily="2" charset="2"/>
              <a:buChar char="Ø"/>
            </a:pPr>
            <a:r>
              <a:rPr lang="en-US" sz="2000" dirty="0"/>
              <a:t>Keith Geiger, ODOT District 5</a:t>
            </a:r>
          </a:p>
          <a:p>
            <a:pPr lvl="1">
              <a:buFont typeface="Wingdings" pitchFamily="2" charset="2"/>
              <a:buChar char="Ø"/>
            </a:pPr>
            <a:r>
              <a:rPr lang="en-US" sz="2000" dirty="0"/>
              <a:t>Brad Jones, ODOT Central Office</a:t>
            </a:r>
          </a:p>
          <a:p>
            <a:pPr lvl="1">
              <a:buFont typeface="Wingdings" pitchFamily="2" charset="2"/>
              <a:buChar char="Ø"/>
            </a:pPr>
            <a:r>
              <a:rPr lang="en-US" sz="2000" dirty="0"/>
              <a:t>Eric Kahlig, ODOT Central Office</a:t>
            </a:r>
          </a:p>
          <a:p>
            <a:pPr lvl="1">
              <a:buFont typeface="Wingdings" pitchFamily="2" charset="2"/>
              <a:buChar char="Ø"/>
            </a:pPr>
            <a:r>
              <a:rPr lang="en-US" sz="2000" dirty="0"/>
              <a:t>David Ley, ODOT District 7</a:t>
            </a:r>
          </a:p>
          <a:p>
            <a:pPr lvl="1">
              <a:buFont typeface="Wingdings" pitchFamily="2" charset="2"/>
              <a:buChar char="Ø"/>
            </a:pPr>
            <a:r>
              <a:rPr lang="en-US" sz="2000" dirty="0"/>
              <a:t>Doug Shealy, Mosser Construction</a:t>
            </a:r>
          </a:p>
          <a:p>
            <a:pPr lvl="1">
              <a:buFont typeface="Wingdings" pitchFamily="2" charset="2"/>
              <a:buChar char="Ø"/>
            </a:pPr>
            <a:r>
              <a:rPr lang="en-US" sz="2000" dirty="0"/>
              <a:t>Dan Smith, John R. </a:t>
            </a:r>
            <a:r>
              <a:rPr lang="en-US" sz="2000" dirty="0" err="1"/>
              <a:t>Jurgensen</a:t>
            </a:r>
            <a:r>
              <a:rPr lang="en-US" sz="2000" dirty="0"/>
              <a:t> Company</a:t>
            </a:r>
          </a:p>
          <a:p>
            <a:pPr lvl="1">
              <a:buFont typeface="Wingdings" pitchFamily="2" charset="2"/>
              <a:buChar char="Ø"/>
            </a:pPr>
            <a:r>
              <a:rPr lang="en-US" sz="2000" dirty="0"/>
              <a:t>Bob Weaver, ODOT District 3</a:t>
            </a:r>
          </a:p>
          <a:p>
            <a:pPr lvl="1">
              <a:buFont typeface="Wingdings" pitchFamily="2" charset="2"/>
              <a:buChar char="Ø"/>
            </a:pPr>
            <a:r>
              <a:rPr lang="en-US" sz="2000" dirty="0"/>
              <a:t>Chase Wells, ODOT Central Office</a:t>
            </a:r>
          </a:p>
          <a:p>
            <a:pPr lvl="1"/>
            <a:endParaRPr lang="en-US" sz="2000" dirty="0"/>
          </a:p>
          <a:p>
            <a:pPr lvl="1"/>
            <a:endParaRPr lang="en-US" sz="2000" dirty="0"/>
          </a:p>
          <a:p>
            <a:pPr lvl="1"/>
            <a:endParaRPr lang="en-US" sz="2000" dirty="0"/>
          </a:p>
          <a:p>
            <a:endParaRPr lang="en-US" sz="2400" dirty="0">
              <a:solidFill>
                <a:schemeClr val="bg1"/>
              </a:solidFill>
            </a:endParaRPr>
          </a:p>
          <a:p>
            <a:endParaRPr lang="en-US" sz="2400" dirty="0"/>
          </a:p>
        </p:txBody>
      </p:sp>
      <p:sp>
        <p:nvSpPr>
          <p:cNvPr id="7" name="Rectangle 6"/>
          <p:cNvSpPr/>
          <p:nvPr/>
        </p:nvSpPr>
        <p:spPr>
          <a:xfrm>
            <a:off x="1600200" y="1771650"/>
            <a:ext cx="5429250" cy="3829050"/>
          </a:xfrm>
          <a:prstGeom prst="rect">
            <a:avLst/>
          </a:prstGeom>
          <a:no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1666327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pic>
        <p:nvPicPr>
          <p:cNvPr id="4" name="Picture 3"/>
          <p:cNvPicPr>
            <a:picLocks noChangeAspect="1"/>
          </p:cNvPicPr>
          <p:nvPr/>
        </p:nvPicPr>
        <p:blipFill>
          <a:blip r:embed="rId3"/>
          <a:stretch>
            <a:fillRect/>
          </a:stretch>
        </p:blipFill>
        <p:spPr>
          <a:xfrm>
            <a:off x="2776378" y="4557173"/>
            <a:ext cx="2865544" cy="19476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6060857" y="4557173"/>
            <a:ext cx="2865544" cy="19476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5"/>
          <a:stretch>
            <a:fillRect/>
          </a:stretch>
        </p:blipFill>
        <p:spPr>
          <a:xfrm>
            <a:off x="5121163" y="1529629"/>
            <a:ext cx="3164928" cy="21511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6"/>
          <a:stretch>
            <a:fillRect/>
          </a:stretch>
        </p:blipFill>
        <p:spPr>
          <a:xfrm>
            <a:off x="2525420" y="1529630"/>
            <a:ext cx="1673499" cy="23987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14991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sp>
        <p:nvSpPr>
          <p:cNvPr id="3" name="Content Placeholder 2"/>
          <p:cNvSpPr>
            <a:spLocks noGrp="1"/>
          </p:cNvSpPr>
          <p:nvPr>
            <p:ph idx="1"/>
          </p:nvPr>
        </p:nvSpPr>
        <p:spPr>
          <a:xfrm>
            <a:off x="2407534" y="1542327"/>
            <a:ext cx="6736466" cy="5315673"/>
          </a:xfrm>
        </p:spPr>
        <p:txBody>
          <a:bodyPr>
            <a:normAutofit fontScale="85000" lnSpcReduction="10000"/>
          </a:bodyPr>
          <a:lstStyle/>
          <a:p>
            <a:pPr marL="0" indent="0">
              <a:buNone/>
            </a:pPr>
            <a:r>
              <a:rPr lang="en-US" b="1" u="sng" dirty="0"/>
              <a:t>Project</a:t>
            </a:r>
            <a:r>
              <a:rPr lang="en-US" b="1" dirty="0"/>
              <a:t>:</a:t>
            </a:r>
            <a:r>
              <a:rPr lang="en-US" dirty="0"/>
              <a:t> 13-0086 (SR 32 Eastgate Blvd. Interchange)</a:t>
            </a:r>
          </a:p>
          <a:p>
            <a:pPr marL="0" indent="0">
              <a:buNone/>
            </a:pPr>
            <a:endParaRPr lang="en-US" u="sng" dirty="0"/>
          </a:p>
          <a:p>
            <a:pPr marL="0" indent="0">
              <a:buNone/>
            </a:pPr>
            <a:r>
              <a:rPr lang="en-US" b="1" u="sng" dirty="0"/>
              <a:t>District</a:t>
            </a:r>
            <a:r>
              <a:rPr lang="en-US" b="1" dirty="0"/>
              <a:t>:</a:t>
            </a:r>
            <a:r>
              <a:rPr lang="en-US" dirty="0"/>
              <a:t> 8</a:t>
            </a:r>
          </a:p>
          <a:p>
            <a:pPr marL="0" indent="0">
              <a:buNone/>
            </a:pPr>
            <a:r>
              <a:rPr lang="en-US" b="1" u="sng" dirty="0"/>
              <a:t>Prime</a:t>
            </a:r>
            <a:r>
              <a:rPr lang="en-US" b="1" dirty="0"/>
              <a:t>:</a:t>
            </a:r>
            <a:r>
              <a:rPr lang="en-US" dirty="0"/>
              <a:t> </a:t>
            </a:r>
            <a:r>
              <a:rPr lang="en-US" dirty="0" err="1"/>
              <a:t>Sunesis</a:t>
            </a:r>
            <a:r>
              <a:rPr lang="en-US" dirty="0"/>
              <a:t> Construction Company</a:t>
            </a:r>
          </a:p>
          <a:p>
            <a:pPr marL="0" indent="0">
              <a:buNone/>
            </a:pPr>
            <a:r>
              <a:rPr lang="en-US" b="1" u="sng" dirty="0"/>
              <a:t>Original Contract Price</a:t>
            </a:r>
            <a:r>
              <a:rPr lang="en-US" b="1" dirty="0"/>
              <a:t>:  </a:t>
            </a:r>
            <a:r>
              <a:rPr lang="en-US" dirty="0"/>
              <a:t>$9,039,296</a:t>
            </a:r>
            <a:endParaRPr lang="en-US" u="sng" dirty="0"/>
          </a:p>
          <a:p>
            <a:pPr marL="0" indent="0">
              <a:buNone/>
            </a:pPr>
            <a:endParaRPr lang="en-US" u="sng" dirty="0"/>
          </a:p>
          <a:p>
            <a:pPr marL="0" indent="0">
              <a:buNone/>
            </a:pPr>
            <a:r>
              <a:rPr lang="en-US" b="1" u="sng" dirty="0"/>
              <a:t>Description</a:t>
            </a:r>
            <a:r>
              <a:rPr lang="en-US" b="1" dirty="0"/>
              <a:t>:</a:t>
            </a:r>
            <a:r>
              <a:rPr lang="en-US" dirty="0"/>
              <a:t> Reconfiguration of the interchange at SR32 and Eastgate Boulevard in Clermont County.  Replacement of the Eastgate Bridge over SR32.  Reconstruction of Eastgate through the business district.</a:t>
            </a:r>
            <a:endParaRPr lang="en-US" u="sng" dirty="0"/>
          </a:p>
          <a:p>
            <a:endParaRPr lang="en-US" dirty="0"/>
          </a:p>
        </p:txBody>
      </p:sp>
    </p:spTree>
    <p:extLst>
      <p:ext uri="{BB962C8B-B14F-4D97-AF65-F5344CB8AC3E}">
        <p14:creationId xmlns:p14="http://schemas.microsoft.com/office/powerpoint/2010/main" val="2092342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pic>
        <p:nvPicPr>
          <p:cNvPr id="4" name="Picture 2" descr="http://sunesisconstruction.com/images/img_index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39" y="1530961"/>
            <a:ext cx="5812263" cy="9286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5" name="Picture 4" descr="https://yt3.ggpht.com/-2Lv2fj_uBtk/AAAAAAAAAAI/AAAAAAAAAAA/Yzrgtw5kSm4/s100-c-k-no/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101" y="4772001"/>
            <a:ext cx="1787189" cy="178718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6" name="Picture 6" descr="http://www.jrjnet.com/wp-content/uploads/2014/02/jurgensen-compan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298" y="2862889"/>
            <a:ext cx="3629979" cy="13742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5854505" y="4772001"/>
            <a:ext cx="3033873" cy="178718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45373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sp>
        <p:nvSpPr>
          <p:cNvPr id="3" name="Content Placeholder 2"/>
          <p:cNvSpPr>
            <a:spLocks noGrp="1"/>
          </p:cNvSpPr>
          <p:nvPr>
            <p:ph idx="1"/>
          </p:nvPr>
        </p:nvSpPr>
        <p:spPr>
          <a:xfrm>
            <a:off x="2442258" y="1600200"/>
            <a:ext cx="6701742" cy="5257800"/>
          </a:xfrm>
        </p:spPr>
        <p:txBody>
          <a:bodyPr>
            <a:normAutofit fontScale="92500" lnSpcReduction="10000"/>
          </a:bodyPr>
          <a:lstStyle/>
          <a:p>
            <a:pPr marL="0" indent="0">
              <a:buNone/>
            </a:pPr>
            <a:r>
              <a:rPr lang="en-US" b="1" u="sng" dirty="0"/>
              <a:t>Project</a:t>
            </a:r>
            <a:r>
              <a:rPr lang="en-US" b="1" dirty="0"/>
              <a:t>:</a:t>
            </a:r>
            <a:r>
              <a:rPr lang="en-US" dirty="0"/>
              <a:t> 13-0419 (City of Lancaster)</a:t>
            </a:r>
          </a:p>
          <a:p>
            <a:pPr marL="0" indent="0">
              <a:buNone/>
            </a:pPr>
            <a:endParaRPr lang="en-US" u="sng" dirty="0"/>
          </a:p>
          <a:p>
            <a:pPr marL="0" indent="0">
              <a:buNone/>
            </a:pPr>
            <a:r>
              <a:rPr lang="en-US" b="1" u="sng" dirty="0"/>
              <a:t>District</a:t>
            </a:r>
            <a:r>
              <a:rPr lang="en-US" b="1" dirty="0"/>
              <a:t>:</a:t>
            </a:r>
            <a:r>
              <a:rPr lang="en-US" dirty="0"/>
              <a:t> 5</a:t>
            </a:r>
          </a:p>
          <a:p>
            <a:pPr marL="0" indent="0">
              <a:buNone/>
            </a:pPr>
            <a:r>
              <a:rPr lang="en-US" b="1" u="sng" dirty="0"/>
              <a:t>Prime</a:t>
            </a:r>
            <a:r>
              <a:rPr lang="en-US" b="1" dirty="0"/>
              <a:t>:</a:t>
            </a:r>
            <a:r>
              <a:rPr lang="en-US" dirty="0"/>
              <a:t> Shelly Company</a:t>
            </a:r>
          </a:p>
          <a:p>
            <a:pPr marL="0" indent="0">
              <a:buNone/>
            </a:pPr>
            <a:r>
              <a:rPr lang="en-US" b="1" u="sng" dirty="0"/>
              <a:t>Original Contract Price</a:t>
            </a:r>
            <a:r>
              <a:rPr lang="en-US" b="1" dirty="0"/>
              <a:t>:  </a:t>
            </a:r>
            <a:r>
              <a:rPr lang="en-US" dirty="0"/>
              <a:t>$7,590,290</a:t>
            </a:r>
            <a:endParaRPr lang="en-US" u="sng" dirty="0"/>
          </a:p>
          <a:p>
            <a:pPr marL="0" indent="0">
              <a:buNone/>
            </a:pPr>
            <a:endParaRPr lang="en-US" u="sng" dirty="0"/>
          </a:p>
          <a:p>
            <a:pPr marL="0" indent="0">
              <a:buNone/>
            </a:pPr>
            <a:r>
              <a:rPr lang="en-US" b="1" u="sng" dirty="0"/>
              <a:t>Description</a:t>
            </a:r>
            <a:r>
              <a:rPr lang="en-US" b="1" dirty="0"/>
              <a:t>:</a:t>
            </a:r>
            <a:r>
              <a:rPr lang="en-US" dirty="0"/>
              <a:t> Asphalt resurfacing on US22, SR37, SR58 and SR 188 within the City of Lancaster.  Full depth removal and replacement with concrete pavement on Main St. (US22).</a:t>
            </a:r>
            <a:endParaRPr lang="en-US" u="sng" dirty="0"/>
          </a:p>
          <a:p>
            <a:pPr marL="0" indent="0">
              <a:buNone/>
            </a:pPr>
            <a:endParaRPr lang="en-US" dirty="0"/>
          </a:p>
        </p:txBody>
      </p:sp>
    </p:spTree>
    <p:extLst>
      <p:ext uri="{BB962C8B-B14F-4D97-AF65-F5344CB8AC3E}">
        <p14:creationId xmlns:p14="http://schemas.microsoft.com/office/powerpoint/2010/main" val="2523068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pic>
        <p:nvPicPr>
          <p:cNvPr id="9" name="Picture 8"/>
          <p:cNvPicPr>
            <a:picLocks noChangeAspect="1"/>
          </p:cNvPicPr>
          <p:nvPr/>
        </p:nvPicPr>
        <p:blipFill>
          <a:blip r:embed="rId3"/>
          <a:stretch>
            <a:fillRect/>
          </a:stretch>
        </p:blipFill>
        <p:spPr>
          <a:xfrm>
            <a:off x="1567543" y="1990847"/>
            <a:ext cx="7498080" cy="5653126"/>
          </a:xfrm>
          <a:prstGeom prst="rect">
            <a:avLst/>
          </a:prstGeom>
        </p:spPr>
      </p:pic>
    </p:spTree>
    <p:extLst>
      <p:ext uri="{BB962C8B-B14F-4D97-AF65-F5344CB8AC3E}">
        <p14:creationId xmlns:p14="http://schemas.microsoft.com/office/powerpoint/2010/main" val="676870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sp>
        <p:nvSpPr>
          <p:cNvPr id="3" name="Content Placeholder 2"/>
          <p:cNvSpPr>
            <a:spLocks noGrp="1"/>
          </p:cNvSpPr>
          <p:nvPr>
            <p:ph idx="1"/>
          </p:nvPr>
        </p:nvSpPr>
        <p:spPr>
          <a:xfrm>
            <a:off x="2382252" y="1600200"/>
            <a:ext cx="6761747" cy="5257800"/>
          </a:xfrm>
        </p:spPr>
        <p:txBody>
          <a:bodyPr>
            <a:normAutofit fontScale="85000" lnSpcReduction="10000"/>
          </a:bodyPr>
          <a:lstStyle/>
          <a:p>
            <a:pPr marL="0" indent="0">
              <a:buNone/>
            </a:pPr>
            <a:r>
              <a:rPr lang="en-US" b="1" u="sng" dirty="0"/>
              <a:t>Project</a:t>
            </a:r>
            <a:r>
              <a:rPr lang="en-US" b="1" dirty="0"/>
              <a:t>:</a:t>
            </a:r>
            <a:r>
              <a:rPr lang="en-US" dirty="0"/>
              <a:t> 13-0476 (Ashtabula Lake Road Revetment)</a:t>
            </a:r>
          </a:p>
          <a:p>
            <a:pPr marL="0" indent="0">
              <a:buNone/>
            </a:pPr>
            <a:endParaRPr lang="en-US" u="sng" dirty="0"/>
          </a:p>
          <a:p>
            <a:pPr marL="0" indent="0">
              <a:buNone/>
            </a:pPr>
            <a:r>
              <a:rPr lang="en-US" b="1" u="sng" dirty="0"/>
              <a:t>District</a:t>
            </a:r>
            <a:r>
              <a:rPr lang="en-US" b="1" dirty="0"/>
              <a:t>:</a:t>
            </a:r>
            <a:r>
              <a:rPr lang="en-US" dirty="0"/>
              <a:t> 4</a:t>
            </a:r>
          </a:p>
          <a:p>
            <a:pPr marL="0" indent="0">
              <a:buNone/>
            </a:pPr>
            <a:r>
              <a:rPr lang="en-US" b="1" u="sng" dirty="0"/>
              <a:t>Prime</a:t>
            </a:r>
            <a:r>
              <a:rPr lang="en-US" b="1" dirty="0"/>
              <a:t>:</a:t>
            </a:r>
            <a:r>
              <a:rPr lang="en-US" dirty="0"/>
              <a:t> Mark Haynes Construction, Inc.</a:t>
            </a:r>
          </a:p>
          <a:p>
            <a:pPr marL="0" indent="0">
              <a:buNone/>
            </a:pPr>
            <a:r>
              <a:rPr lang="en-US" b="1" u="sng" dirty="0"/>
              <a:t>Original Contract Price</a:t>
            </a:r>
            <a:r>
              <a:rPr lang="en-US" b="1" dirty="0"/>
              <a:t>:  </a:t>
            </a:r>
            <a:r>
              <a:rPr lang="en-US" dirty="0"/>
              <a:t>$6,437,629</a:t>
            </a:r>
            <a:endParaRPr lang="en-US" u="sng" dirty="0"/>
          </a:p>
          <a:p>
            <a:pPr marL="0" indent="0">
              <a:buNone/>
            </a:pPr>
            <a:endParaRPr lang="en-US" u="sng" dirty="0"/>
          </a:p>
          <a:p>
            <a:pPr marL="0" indent="0">
              <a:buNone/>
            </a:pPr>
            <a:r>
              <a:rPr lang="en-US" b="1" u="sng" dirty="0"/>
              <a:t>Description</a:t>
            </a:r>
            <a:r>
              <a:rPr lang="en-US" b="1" dirty="0"/>
              <a:t>:</a:t>
            </a:r>
            <a:r>
              <a:rPr lang="en-US" dirty="0"/>
              <a:t> Reconstruction of the existing revetment along Lake Erie shoreline adjacent to SR 531 (Lake Road).  Work included resurfacing and shoulder widening, improved drainage and traffic control.</a:t>
            </a:r>
            <a:endParaRPr lang="en-US" u="sng" dirty="0"/>
          </a:p>
        </p:txBody>
      </p:sp>
    </p:spTree>
    <p:extLst>
      <p:ext uri="{BB962C8B-B14F-4D97-AF65-F5344CB8AC3E}">
        <p14:creationId xmlns:p14="http://schemas.microsoft.com/office/powerpoint/2010/main" val="2428853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pic>
        <p:nvPicPr>
          <p:cNvPr id="4" name="Picture 3"/>
          <p:cNvPicPr>
            <a:picLocks noChangeAspect="1"/>
          </p:cNvPicPr>
          <p:nvPr/>
        </p:nvPicPr>
        <p:blipFill>
          <a:blip r:embed="rId3"/>
          <a:stretch>
            <a:fillRect/>
          </a:stretch>
        </p:blipFill>
        <p:spPr>
          <a:xfrm>
            <a:off x="5234157" y="1674185"/>
            <a:ext cx="2966084" cy="20520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1952974" y="1674188"/>
            <a:ext cx="2965491" cy="20520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5"/>
          <a:stretch>
            <a:fillRect/>
          </a:stretch>
        </p:blipFill>
        <p:spPr>
          <a:xfrm>
            <a:off x="2523355" y="4074879"/>
            <a:ext cx="3048367" cy="21093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6"/>
          <a:stretch>
            <a:fillRect/>
          </a:stretch>
        </p:blipFill>
        <p:spPr>
          <a:xfrm>
            <a:off x="5908849" y="4074879"/>
            <a:ext cx="3048367" cy="21093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172224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sp>
        <p:nvSpPr>
          <p:cNvPr id="3" name="Content Placeholder 2"/>
          <p:cNvSpPr>
            <a:spLocks noGrp="1"/>
          </p:cNvSpPr>
          <p:nvPr>
            <p:ph idx="1"/>
          </p:nvPr>
        </p:nvSpPr>
        <p:spPr>
          <a:xfrm>
            <a:off x="2382252" y="1600200"/>
            <a:ext cx="6761747" cy="5257800"/>
          </a:xfrm>
        </p:spPr>
        <p:txBody>
          <a:bodyPr>
            <a:normAutofit fontScale="92500" lnSpcReduction="10000"/>
          </a:bodyPr>
          <a:lstStyle/>
          <a:p>
            <a:pPr marL="0" indent="0">
              <a:buNone/>
            </a:pPr>
            <a:r>
              <a:rPr lang="en-US" b="1" u="sng" dirty="0"/>
              <a:t>Project</a:t>
            </a:r>
            <a:r>
              <a:rPr lang="en-US" b="1" dirty="0"/>
              <a:t>:</a:t>
            </a:r>
            <a:r>
              <a:rPr lang="en-US" dirty="0"/>
              <a:t> 12-0118 (Medina I-75)</a:t>
            </a:r>
          </a:p>
          <a:p>
            <a:pPr marL="0" indent="0">
              <a:buNone/>
            </a:pPr>
            <a:endParaRPr lang="en-US" u="sng" dirty="0"/>
          </a:p>
          <a:p>
            <a:pPr marL="0" indent="0">
              <a:buNone/>
            </a:pPr>
            <a:r>
              <a:rPr lang="en-US" b="1" u="sng" dirty="0"/>
              <a:t>District</a:t>
            </a:r>
            <a:r>
              <a:rPr lang="en-US" b="1" dirty="0"/>
              <a:t>:</a:t>
            </a:r>
            <a:r>
              <a:rPr lang="en-US" dirty="0"/>
              <a:t> 3</a:t>
            </a:r>
          </a:p>
          <a:p>
            <a:pPr marL="0" indent="0">
              <a:buNone/>
            </a:pPr>
            <a:r>
              <a:rPr lang="en-US" b="1" u="sng" dirty="0"/>
              <a:t>Prime</a:t>
            </a:r>
            <a:r>
              <a:rPr lang="en-US" b="1" dirty="0"/>
              <a:t>:</a:t>
            </a:r>
            <a:r>
              <a:rPr lang="en-US" dirty="0"/>
              <a:t> Shelly and Sands</a:t>
            </a:r>
          </a:p>
          <a:p>
            <a:pPr marL="0" indent="0">
              <a:buNone/>
            </a:pPr>
            <a:r>
              <a:rPr lang="en-US" b="1" u="sng" dirty="0"/>
              <a:t>Original Contract Price</a:t>
            </a:r>
            <a:r>
              <a:rPr lang="en-US" b="1" dirty="0"/>
              <a:t>:  </a:t>
            </a:r>
            <a:r>
              <a:rPr lang="en-US" dirty="0"/>
              <a:t>$17,785,160</a:t>
            </a:r>
            <a:endParaRPr lang="en-US" u="sng" dirty="0"/>
          </a:p>
          <a:p>
            <a:pPr marL="0" indent="0">
              <a:buNone/>
            </a:pPr>
            <a:endParaRPr lang="en-US" u="sng" dirty="0"/>
          </a:p>
          <a:p>
            <a:pPr marL="0" indent="0">
              <a:buNone/>
            </a:pPr>
            <a:r>
              <a:rPr lang="en-US" b="1" u="sng" dirty="0"/>
              <a:t>Description</a:t>
            </a:r>
            <a:r>
              <a:rPr lang="en-US" b="1" dirty="0"/>
              <a:t>:</a:t>
            </a:r>
            <a:r>
              <a:rPr lang="en-US" dirty="0"/>
              <a:t> Repaired and resurfaced 4.5 miles of Interstate 76/US 224, added and replaced an acceleration ramp, and repaired/resurfaced all other ramps at three interchanges.</a:t>
            </a:r>
            <a:endParaRPr lang="en-US" u="sng" dirty="0"/>
          </a:p>
          <a:p>
            <a:pPr marL="0" indent="0">
              <a:buNone/>
            </a:pPr>
            <a:endParaRPr lang="en-US" b="1" u="sng" dirty="0"/>
          </a:p>
        </p:txBody>
      </p:sp>
    </p:spTree>
    <p:extLst>
      <p:ext uri="{BB962C8B-B14F-4D97-AF65-F5344CB8AC3E}">
        <p14:creationId xmlns:p14="http://schemas.microsoft.com/office/powerpoint/2010/main" val="3776673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Nominee</a:t>
            </a:r>
            <a:endParaRPr lang="en-US" sz="2800" dirty="0"/>
          </a:p>
        </p:txBody>
      </p:sp>
      <p:pic>
        <p:nvPicPr>
          <p:cNvPr id="8" name="Picture 7"/>
          <p:cNvPicPr>
            <a:picLocks noChangeAspect="1"/>
          </p:cNvPicPr>
          <p:nvPr/>
        </p:nvPicPr>
        <p:blipFill>
          <a:blip r:embed="rId3"/>
          <a:stretch>
            <a:fillRect/>
          </a:stretch>
        </p:blipFill>
        <p:spPr>
          <a:xfrm>
            <a:off x="1636262" y="1417638"/>
            <a:ext cx="3248560" cy="22173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nvPicPr>
        <p:blipFill>
          <a:blip r:embed="rId4"/>
          <a:stretch>
            <a:fillRect/>
          </a:stretch>
        </p:blipFill>
        <p:spPr>
          <a:xfrm>
            <a:off x="5619324" y="1417638"/>
            <a:ext cx="3205138" cy="22173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p:cNvPicPr>
            <a:picLocks noChangeAspect="1"/>
          </p:cNvPicPr>
          <p:nvPr/>
        </p:nvPicPr>
        <p:blipFill>
          <a:blip r:embed="rId5"/>
          <a:stretch>
            <a:fillRect/>
          </a:stretch>
        </p:blipFill>
        <p:spPr>
          <a:xfrm>
            <a:off x="2470126" y="4183165"/>
            <a:ext cx="2992211" cy="20704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p:cNvPicPr>
            <a:picLocks noChangeAspect="1"/>
          </p:cNvPicPr>
          <p:nvPr/>
        </p:nvPicPr>
        <p:blipFill>
          <a:blip r:embed="rId6"/>
          <a:stretch>
            <a:fillRect/>
          </a:stretch>
        </p:blipFill>
        <p:spPr>
          <a:xfrm>
            <a:off x="5985715" y="4183165"/>
            <a:ext cx="2992212" cy="20704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22369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800" b="1" dirty="0">
                <a:latin typeface="Georgia" panose="02040502050405020303" pitchFamily="18" charset="0"/>
              </a:rPr>
              <a:t>Category 2:  $5 Million - $20 Million </a:t>
            </a:r>
            <a:r>
              <a:rPr lang="en-US" sz="2800" b="1" dirty="0" smtClean="0">
                <a:latin typeface="Georgia" panose="02040502050405020303" pitchFamily="18" charset="0"/>
              </a:rPr>
              <a:t>Winner!</a:t>
            </a:r>
            <a:endParaRPr lang="en-US" sz="2800" dirty="0"/>
          </a:p>
        </p:txBody>
      </p:sp>
      <p:sp>
        <p:nvSpPr>
          <p:cNvPr id="3" name="Content Placeholder 2"/>
          <p:cNvSpPr>
            <a:spLocks noGrp="1"/>
          </p:cNvSpPr>
          <p:nvPr>
            <p:ph idx="1"/>
          </p:nvPr>
        </p:nvSpPr>
        <p:spPr>
          <a:xfrm>
            <a:off x="2382252" y="1600200"/>
            <a:ext cx="6761747" cy="5257800"/>
          </a:xfrm>
        </p:spPr>
        <p:txBody>
          <a:bodyPr>
            <a:normAutofit/>
          </a:bodyPr>
          <a:lstStyle/>
          <a:p>
            <a:pPr marL="0" indent="0">
              <a:buNone/>
            </a:pPr>
            <a:r>
              <a:rPr lang="en-US" b="1" u="sng" dirty="0"/>
              <a:t>Project</a:t>
            </a:r>
            <a:r>
              <a:rPr lang="en-US" b="1" dirty="0"/>
              <a:t>: </a:t>
            </a:r>
            <a:r>
              <a:rPr lang="en-US" dirty="0"/>
              <a:t>13-0586 (</a:t>
            </a:r>
            <a:r>
              <a:rPr lang="en-US" dirty="0" smtClean="0"/>
              <a:t>I-75/224 Interchange</a:t>
            </a:r>
            <a:r>
              <a:rPr lang="en-US" dirty="0"/>
              <a:t>)</a:t>
            </a:r>
          </a:p>
          <a:p>
            <a:pPr marL="0" indent="0">
              <a:buNone/>
            </a:pPr>
            <a:endParaRPr lang="en-US" u="sng" dirty="0"/>
          </a:p>
          <a:p>
            <a:pPr marL="0" indent="0">
              <a:buNone/>
            </a:pPr>
            <a:r>
              <a:rPr lang="en-US" b="1" u="sng" dirty="0"/>
              <a:t>District</a:t>
            </a:r>
            <a:r>
              <a:rPr lang="en-US" b="1" dirty="0"/>
              <a:t>:</a:t>
            </a:r>
            <a:r>
              <a:rPr lang="en-US" dirty="0"/>
              <a:t> 1</a:t>
            </a:r>
          </a:p>
          <a:p>
            <a:pPr marL="0" indent="0">
              <a:buNone/>
            </a:pPr>
            <a:r>
              <a:rPr lang="en-US" b="1" u="sng" dirty="0"/>
              <a:t>Prime</a:t>
            </a:r>
            <a:r>
              <a:rPr lang="en-US" b="1" dirty="0"/>
              <a:t>:</a:t>
            </a:r>
            <a:r>
              <a:rPr lang="en-US" dirty="0"/>
              <a:t> Miller Brothers Construction</a:t>
            </a:r>
          </a:p>
          <a:p>
            <a:pPr marL="0" indent="0">
              <a:buNone/>
            </a:pPr>
            <a:r>
              <a:rPr lang="en-US" b="1" u="sng" dirty="0"/>
              <a:t>Original Contract Price</a:t>
            </a:r>
            <a:r>
              <a:rPr lang="en-US" b="1" dirty="0"/>
              <a:t>: </a:t>
            </a:r>
            <a:r>
              <a:rPr lang="en-US" dirty="0"/>
              <a:t>$10,648,577</a:t>
            </a:r>
          </a:p>
          <a:p>
            <a:pPr marL="0" indent="0">
              <a:buNone/>
            </a:pPr>
            <a:endParaRPr lang="en-US" u="sng" dirty="0"/>
          </a:p>
          <a:p>
            <a:pPr marL="0" indent="0">
              <a:buNone/>
            </a:pPr>
            <a:r>
              <a:rPr lang="en-US" b="1" u="sng" dirty="0"/>
              <a:t>Description</a:t>
            </a:r>
            <a:r>
              <a:rPr lang="en-US" b="1" dirty="0"/>
              <a:t>:</a:t>
            </a:r>
            <a:r>
              <a:rPr lang="en-US" dirty="0"/>
              <a:t> Complete reconstruction of the I-75 and US24 interchange in the City of Findlay.</a:t>
            </a:r>
            <a:endParaRPr lang="en-US" u="sng" dirty="0"/>
          </a:p>
        </p:txBody>
      </p:sp>
    </p:spTree>
    <p:extLst>
      <p:ext uri="{BB962C8B-B14F-4D97-AF65-F5344CB8AC3E}">
        <p14:creationId xmlns:p14="http://schemas.microsoft.com/office/powerpoint/2010/main" val="864691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515" y="171723"/>
            <a:ext cx="7020658" cy="1582125"/>
          </a:xfrm>
        </p:spPr>
        <p:txBody>
          <a:bodyPr>
            <a:noAutofit/>
          </a:bodyPr>
          <a:lstStyle/>
          <a:p>
            <a:pPr algn="r"/>
            <a:r>
              <a:rPr lang="en-US" sz="4800" dirty="0"/>
              <a:t> </a:t>
            </a:r>
            <a:r>
              <a:rPr lang="en-US" sz="3200" b="1" dirty="0">
                <a:latin typeface="Georgia" panose="02040502050405020303" pitchFamily="18" charset="0"/>
              </a:rPr>
              <a:t>3</a:t>
            </a:r>
            <a:r>
              <a:rPr lang="en-US" sz="3200" b="1" baseline="30000" dirty="0">
                <a:latin typeface="Georgia" panose="02040502050405020303" pitchFamily="18" charset="0"/>
              </a:rPr>
              <a:t>rd</a:t>
            </a:r>
            <a:r>
              <a:rPr lang="en-US" sz="3200" b="1" dirty="0">
                <a:latin typeface="Georgia" panose="02040502050405020303" pitchFamily="18" charset="0"/>
              </a:rPr>
              <a:t> Annual Don Conaway       Partnering Award</a:t>
            </a:r>
            <a:endParaRPr lang="en-US" sz="3200" dirty="0"/>
          </a:p>
        </p:txBody>
      </p:sp>
      <p:sp>
        <p:nvSpPr>
          <p:cNvPr id="3" name="Content Placeholder 2"/>
          <p:cNvSpPr>
            <a:spLocks noGrp="1"/>
          </p:cNvSpPr>
          <p:nvPr>
            <p:ph idx="1"/>
          </p:nvPr>
        </p:nvSpPr>
        <p:spPr>
          <a:xfrm>
            <a:off x="2123342" y="1753848"/>
            <a:ext cx="7020658" cy="4467070"/>
          </a:xfrm>
        </p:spPr>
        <p:txBody>
          <a:bodyPr>
            <a:noAutofit/>
          </a:bodyPr>
          <a:lstStyle/>
          <a:p>
            <a:pPr marL="0" indent="0">
              <a:buNone/>
            </a:pPr>
            <a:r>
              <a:rPr lang="en-US" u="sng" dirty="0"/>
              <a:t>Award Categories</a:t>
            </a:r>
          </a:p>
          <a:p>
            <a:pPr lvl="1">
              <a:buFont typeface="Wingdings" pitchFamily="2" charset="2"/>
              <a:buChar char="Ø"/>
            </a:pPr>
            <a:r>
              <a:rPr lang="en-US" sz="3200" dirty="0" smtClean="0"/>
              <a:t>Category </a:t>
            </a:r>
            <a:r>
              <a:rPr lang="en-US" sz="3200" dirty="0"/>
              <a:t>1:  Under $5 Million</a:t>
            </a:r>
          </a:p>
          <a:p>
            <a:pPr marL="342900" lvl="1" indent="0">
              <a:buNone/>
            </a:pPr>
            <a:endParaRPr lang="en-US" sz="3200" dirty="0"/>
          </a:p>
          <a:p>
            <a:pPr lvl="1">
              <a:buFont typeface="Wingdings" pitchFamily="2" charset="2"/>
              <a:buChar char="Ø"/>
            </a:pPr>
            <a:r>
              <a:rPr lang="en-US" sz="3200" dirty="0"/>
              <a:t> Category 2:  $5 Million - $20 Million</a:t>
            </a:r>
          </a:p>
          <a:p>
            <a:pPr lvl="2">
              <a:buFont typeface="Wingdings" pitchFamily="2" charset="2"/>
              <a:buChar char="Ø"/>
            </a:pPr>
            <a:endParaRPr lang="en-US" sz="3200" dirty="0"/>
          </a:p>
          <a:p>
            <a:pPr lvl="1">
              <a:buFont typeface="Wingdings" pitchFamily="2" charset="2"/>
              <a:buChar char="Ø"/>
            </a:pPr>
            <a:r>
              <a:rPr lang="en-US" sz="3200" dirty="0"/>
              <a:t> Category 3:  Over $20 Million</a:t>
            </a:r>
          </a:p>
          <a:p>
            <a:pPr lvl="2">
              <a:buFont typeface="Wingdings" pitchFamily="2" charset="2"/>
              <a:buChar char="q"/>
            </a:pPr>
            <a:endParaRPr lang="en-US" sz="3200" dirty="0"/>
          </a:p>
          <a:p>
            <a:endParaRPr lang="en-US" sz="4000" dirty="0"/>
          </a:p>
          <a:p>
            <a:pPr marL="0" indent="0">
              <a:buNone/>
            </a:pPr>
            <a:endParaRPr lang="en-US" sz="4000" dirty="0"/>
          </a:p>
        </p:txBody>
      </p:sp>
    </p:spTree>
    <p:extLst>
      <p:ext uri="{BB962C8B-B14F-4D97-AF65-F5344CB8AC3E}">
        <p14:creationId xmlns:p14="http://schemas.microsoft.com/office/powerpoint/2010/main" val="337603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sz="3600" b="1" dirty="0">
                <a:latin typeface="Georgia" panose="02040502050405020303" pitchFamily="18" charset="0"/>
              </a:rPr>
              <a:t>Category </a:t>
            </a:r>
            <a:r>
              <a:rPr lang="en-US" sz="3600" b="1" dirty="0" smtClean="0">
                <a:latin typeface="Georgia" panose="02040502050405020303" pitchFamily="18" charset="0"/>
              </a:rPr>
              <a:t>3:  $20 Million+ Nominee</a:t>
            </a:r>
            <a:endParaRPr lang="en-US" sz="3600" dirty="0"/>
          </a:p>
        </p:txBody>
      </p:sp>
      <p:sp>
        <p:nvSpPr>
          <p:cNvPr id="3" name="Content Placeholder 2"/>
          <p:cNvSpPr>
            <a:spLocks noGrp="1"/>
          </p:cNvSpPr>
          <p:nvPr>
            <p:ph idx="1"/>
          </p:nvPr>
        </p:nvSpPr>
        <p:spPr>
          <a:xfrm>
            <a:off x="2430378" y="1600200"/>
            <a:ext cx="6713621" cy="5257800"/>
          </a:xfrm>
        </p:spPr>
        <p:txBody>
          <a:bodyPr>
            <a:normAutofit fontScale="92500" lnSpcReduction="20000"/>
          </a:bodyPr>
          <a:lstStyle/>
          <a:p>
            <a:pPr marL="0" indent="0">
              <a:buNone/>
            </a:pPr>
            <a:r>
              <a:rPr lang="en-US" b="1" u="sng" dirty="0"/>
              <a:t>Project</a:t>
            </a:r>
            <a:r>
              <a:rPr lang="en-US" b="1" dirty="0"/>
              <a:t>: </a:t>
            </a:r>
            <a:r>
              <a:rPr lang="en-US" dirty="0"/>
              <a:t>10-3000 (CCG1: I-90 </a:t>
            </a:r>
            <a:r>
              <a:rPr lang="en-US" dirty="0" err="1"/>
              <a:t>Innerbelt</a:t>
            </a:r>
            <a:r>
              <a:rPr lang="en-US" dirty="0"/>
              <a:t> Bridge Replacement)</a:t>
            </a:r>
          </a:p>
          <a:p>
            <a:pPr marL="0" indent="0">
              <a:buNone/>
            </a:pPr>
            <a:endParaRPr lang="en-US" u="sng" dirty="0"/>
          </a:p>
          <a:p>
            <a:pPr marL="0" indent="0">
              <a:buNone/>
            </a:pPr>
            <a:r>
              <a:rPr lang="en-US" b="1" u="sng" dirty="0"/>
              <a:t>District</a:t>
            </a:r>
            <a:r>
              <a:rPr lang="en-US" b="1" dirty="0"/>
              <a:t>:</a:t>
            </a:r>
            <a:r>
              <a:rPr lang="en-US" dirty="0"/>
              <a:t> 12</a:t>
            </a:r>
          </a:p>
          <a:p>
            <a:pPr marL="0" indent="0">
              <a:buNone/>
            </a:pPr>
            <a:r>
              <a:rPr lang="en-US" b="1" u="sng" dirty="0"/>
              <a:t>Prime</a:t>
            </a:r>
            <a:r>
              <a:rPr lang="en-US" b="1" dirty="0"/>
              <a:t>:</a:t>
            </a:r>
            <a:r>
              <a:rPr lang="en-US" dirty="0"/>
              <a:t> Walsh Construction Company</a:t>
            </a:r>
          </a:p>
          <a:p>
            <a:pPr marL="0" indent="0">
              <a:buNone/>
            </a:pPr>
            <a:r>
              <a:rPr lang="en-US" b="1" u="sng" dirty="0"/>
              <a:t>Original Contract Price</a:t>
            </a:r>
            <a:r>
              <a:rPr lang="en-US" b="1" dirty="0"/>
              <a:t>:  </a:t>
            </a:r>
            <a:r>
              <a:rPr lang="en-US" dirty="0"/>
              <a:t>$287,400,000</a:t>
            </a:r>
          </a:p>
          <a:p>
            <a:pPr marL="0" indent="0">
              <a:buNone/>
            </a:pPr>
            <a:endParaRPr lang="en-US" u="sng" dirty="0"/>
          </a:p>
          <a:p>
            <a:pPr marL="0" indent="0">
              <a:buNone/>
            </a:pPr>
            <a:r>
              <a:rPr lang="en-US" b="1" u="sng" dirty="0"/>
              <a:t>Description</a:t>
            </a:r>
            <a:r>
              <a:rPr lang="en-US" b="1" dirty="0"/>
              <a:t>:</a:t>
            </a:r>
            <a:r>
              <a:rPr lang="en-US" dirty="0"/>
              <a:t> Replacing the 1959 Interstate I-90 Bridge that spans the Cuyahoga River and serves as a gateway into the heart of downtown Cleveland’s sports and entertainment district.</a:t>
            </a:r>
            <a:endParaRPr lang="en-US" u="sng" dirty="0"/>
          </a:p>
          <a:p>
            <a:pPr marL="0" indent="0">
              <a:buNone/>
            </a:pPr>
            <a:endParaRPr lang="en-US" dirty="0"/>
          </a:p>
        </p:txBody>
      </p:sp>
    </p:spTree>
    <p:extLst>
      <p:ext uri="{BB962C8B-B14F-4D97-AF65-F5344CB8AC3E}">
        <p14:creationId xmlns:p14="http://schemas.microsoft.com/office/powerpoint/2010/main" val="2445694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sz="3600" b="1" dirty="0">
                <a:latin typeface="Georgia" panose="02040502050405020303" pitchFamily="18" charset="0"/>
              </a:rPr>
              <a:t>Category </a:t>
            </a:r>
            <a:r>
              <a:rPr lang="en-US" sz="3600" b="1" dirty="0" smtClean="0">
                <a:latin typeface="Georgia" panose="02040502050405020303" pitchFamily="18" charset="0"/>
              </a:rPr>
              <a:t>3:  $20 Million+ Nominee</a:t>
            </a:r>
            <a:endParaRPr lang="en-US" sz="3600" dirty="0"/>
          </a:p>
        </p:txBody>
      </p:sp>
      <p:pic>
        <p:nvPicPr>
          <p:cNvPr id="4" name="Picture 3"/>
          <p:cNvPicPr>
            <a:picLocks noChangeAspect="1"/>
          </p:cNvPicPr>
          <p:nvPr/>
        </p:nvPicPr>
        <p:blipFill>
          <a:blip r:embed="rId3"/>
          <a:stretch>
            <a:fillRect/>
          </a:stretch>
        </p:blipFill>
        <p:spPr>
          <a:xfrm>
            <a:off x="5229883" y="1695681"/>
            <a:ext cx="3047330" cy="20558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2529173" y="4229399"/>
            <a:ext cx="3009960" cy="20306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5"/>
          <a:stretch>
            <a:fillRect/>
          </a:stretch>
        </p:blipFill>
        <p:spPr>
          <a:xfrm>
            <a:off x="5913388" y="4229399"/>
            <a:ext cx="3039631" cy="20347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6"/>
          <a:stretch>
            <a:fillRect/>
          </a:stretch>
        </p:blipFill>
        <p:spPr>
          <a:xfrm>
            <a:off x="1799036" y="1695681"/>
            <a:ext cx="3047330" cy="20558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58164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sz="3600" b="1" dirty="0">
                <a:latin typeface="Georgia" panose="02040502050405020303" pitchFamily="18" charset="0"/>
              </a:rPr>
              <a:t>Category </a:t>
            </a:r>
            <a:r>
              <a:rPr lang="en-US" sz="3600" b="1" dirty="0" smtClean="0">
                <a:latin typeface="Georgia" panose="02040502050405020303" pitchFamily="18" charset="0"/>
              </a:rPr>
              <a:t>3:  $20 Million+ Nominee</a:t>
            </a:r>
            <a:endParaRPr lang="en-US" sz="3600" dirty="0"/>
          </a:p>
        </p:txBody>
      </p:sp>
      <p:sp>
        <p:nvSpPr>
          <p:cNvPr id="3" name="Content Placeholder 2"/>
          <p:cNvSpPr>
            <a:spLocks noGrp="1"/>
          </p:cNvSpPr>
          <p:nvPr>
            <p:ph idx="1"/>
          </p:nvPr>
        </p:nvSpPr>
        <p:spPr>
          <a:xfrm>
            <a:off x="2430378" y="1600200"/>
            <a:ext cx="6713621" cy="5257800"/>
          </a:xfrm>
        </p:spPr>
        <p:txBody>
          <a:bodyPr>
            <a:normAutofit fontScale="85000" lnSpcReduction="10000"/>
          </a:bodyPr>
          <a:lstStyle/>
          <a:p>
            <a:pPr marL="0" indent="0">
              <a:buNone/>
            </a:pPr>
            <a:r>
              <a:rPr lang="en-US" b="1" u="sng" dirty="0"/>
              <a:t>Project</a:t>
            </a:r>
            <a:r>
              <a:rPr lang="en-US" b="1" dirty="0"/>
              <a:t>:</a:t>
            </a:r>
            <a:r>
              <a:rPr lang="en-US" dirty="0"/>
              <a:t> 11-0255 (WaldVogel Memorial Viaduct)</a:t>
            </a:r>
          </a:p>
          <a:p>
            <a:pPr marL="0" indent="0">
              <a:buNone/>
            </a:pPr>
            <a:endParaRPr lang="en-US" u="sng" dirty="0"/>
          </a:p>
          <a:p>
            <a:pPr marL="0" indent="0">
              <a:buNone/>
            </a:pPr>
            <a:r>
              <a:rPr lang="en-US" b="1" u="sng" dirty="0"/>
              <a:t>District</a:t>
            </a:r>
            <a:r>
              <a:rPr lang="en-US" b="1" dirty="0"/>
              <a:t>:</a:t>
            </a:r>
            <a:r>
              <a:rPr lang="en-US" dirty="0"/>
              <a:t> 8</a:t>
            </a:r>
          </a:p>
          <a:p>
            <a:pPr marL="0" indent="0">
              <a:buNone/>
            </a:pPr>
            <a:r>
              <a:rPr lang="en-US" b="1" u="sng" dirty="0"/>
              <a:t>Prime</a:t>
            </a:r>
            <a:r>
              <a:rPr lang="en-US" b="1" dirty="0"/>
              <a:t>:</a:t>
            </a:r>
            <a:r>
              <a:rPr lang="en-US" dirty="0"/>
              <a:t> The Great Lakes Construction Company</a:t>
            </a:r>
          </a:p>
          <a:p>
            <a:pPr marL="0" indent="0">
              <a:buNone/>
            </a:pPr>
            <a:r>
              <a:rPr lang="en-US" b="1" u="sng" dirty="0"/>
              <a:t>Original Contract Price</a:t>
            </a:r>
            <a:r>
              <a:rPr lang="en-US" b="1" dirty="0"/>
              <a:t>:  </a:t>
            </a:r>
            <a:r>
              <a:rPr lang="en-US" dirty="0"/>
              <a:t>$54,942,000</a:t>
            </a:r>
            <a:endParaRPr lang="en-US" u="sng" dirty="0"/>
          </a:p>
          <a:p>
            <a:pPr marL="0" indent="0">
              <a:buNone/>
            </a:pPr>
            <a:endParaRPr lang="en-US" u="sng" dirty="0"/>
          </a:p>
          <a:p>
            <a:pPr marL="0" indent="0">
              <a:buNone/>
            </a:pPr>
            <a:r>
              <a:rPr lang="en-US" b="1" u="sng" dirty="0"/>
              <a:t>Description</a:t>
            </a:r>
            <a:r>
              <a:rPr lang="en-US" b="1" dirty="0"/>
              <a:t>:</a:t>
            </a:r>
            <a:r>
              <a:rPr lang="en-US" dirty="0"/>
              <a:t> Removal of the existing WaldVogel Viaduct, including four ramps to Elberon &amp; Warsaw Avenues.  Replacement of structures on both Elberon and Warsaw for the connection of the 6</a:t>
            </a:r>
            <a:r>
              <a:rPr lang="en-US" baseline="30000" dirty="0"/>
              <a:t>th</a:t>
            </a:r>
            <a:r>
              <a:rPr lang="en-US" dirty="0"/>
              <a:t> St. Expressway.</a:t>
            </a:r>
            <a:endParaRPr lang="en-US" u="sng" dirty="0"/>
          </a:p>
          <a:p>
            <a:pPr marL="0" indent="0">
              <a:buNone/>
            </a:pPr>
            <a:endParaRPr lang="en-US" dirty="0"/>
          </a:p>
        </p:txBody>
      </p:sp>
    </p:spTree>
    <p:extLst>
      <p:ext uri="{BB962C8B-B14F-4D97-AF65-F5344CB8AC3E}">
        <p14:creationId xmlns:p14="http://schemas.microsoft.com/office/powerpoint/2010/main" val="4006703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sz="3600" b="1" dirty="0">
                <a:latin typeface="Georgia" panose="02040502050405020303" pitchFamily="18" charset="0"/>
              </a:rPr>
              <a:t>Category </a:t>
            </a:r>
            <a:r>
              <a:rPr lang="en-US" sz="3600" b="1" dirty="0" smtClean="0">
                <a:latin typeface="Georgia" panose="02040502050405020303" pitchFamily="18" charset="0"/>
              </a:rPr>
              <a:t>3:  $20 Million+ Nominee</a:t>
            </a:r>
            <a:endParaRPr lang="en-US" sz="3600" dirty="0"/>
          </a:p>
        </p:txBody>
      </p:sp>
      <p:pic>
        <p:nvPicPr>
          <p:cNvPr id="4" name="Picture 3"/>
          <p:cNvPicPr>
            <a:picLocks noChangeAspect="1"/>
          </p:cNvPicPr>
          <p:nvPr/>
        </p:nvPicPr>
        <p:blipFill>
          <a:blip r:embed="rId3"/>
          <a:stretch>
            <a:fillRect/>
          </a:stretch>
        </p:blipFill>
        <p:spPr>
          <a:xfrm>
            <a:off x="1742843" y="1529334"/>
            <a:ext cx="3137239" cy="21164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5128936" y="1529334"/>
            <a:ext cx="3137239" cy="21164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5"/>
          <a:stretch>
            <a:fillRect/>
          </a:stretch>
        </p:blipFill>
        <p:spPr>
          <a:xfrm>
            <a:off x="2476356" y="4242614"/>
            <a:ext cx="3097888" cy="20899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6"/>
          <a:stretch>
            <a:fillRect/>
          </a:stretch>
        </p:blipFill>
        <p:spPr>
          <a:xfrm>
            <a:off x="5845104" y="4242614"/>
            <a:ext cx="3101484" cy="20899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28119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sz="3600" b="1" dirty="0">
                <a:latin typeface="Georgia" panose="02040502050405020303" pitchFamily="18" charset="0"/>
              </a:rPr>
              <a:t>Category </a:t>
            </a:r>
            <a:r>
              <a:rPr lang="en-US" sz="3600" b="1" dirty="0" smtClean="0">
                <a:latin typeface="Georgia" panose="02040502050405020303" pitchFamily="18" charset="0"/>
              </a:rPr>
              <a:t>3:  $20 Million+ Winner!</a:t>
            </a:r>
            <a:endParaRPr lang="en-US" sz="3600" dirty="0"/>
          </a:p>
        </p:txBody>
      </p:sp>
      <p:sp>
        <p:nvSpPr>
          <p:cNvPr id="3" name="Content Placeholder 2"/>
          <p:cNvSpPr>
            <a:spLocks noGrp="1"/>
          </p:cNvSpPr>
          <p:nvPr>
            <p:ph idx="1"/>
          </p:nvPr>
        </p:nvSpPr>
        <p:spPr>
          <a:xfrm>
            <a:off x="2430378" y="1600200"/>
            <a:ext cx="6713621" cy="5257800"/>
          </a:xfrm>
        </p:spPr>
        <p:txBody>
          <a:bodyPr>
            <a:normAutofit fontScale="92500" lnSpcReduction="20000"/>
          </a:bodyPr>
          <a:lstStyle/>
          <a:p>
            <a:pPr marL="0" indent="0">
              <a:buNone/>
            </a:pPr>
            <a:r>
              <a:rPr lang="en-US" b="1" u="sng" dirty="0"/>
              <a:t>Project</a:t>
            </a:r>
            <a:r>
              <a:rPr lang="en-US" b="1" dirty="0"/>
              <a:t>:</a:t>
            </a:r>
            <a:r>
              <a:rPr lang="en-US" dirty="0"/>
              <a:t> 09-1080 (Nelsonville Bypass Phase 3)</a:t>
            </a:r>
            <a:endParaRPr lang="en-US" u="sng" dirty="0"/>
          </a:p>
          <a:p>
            <a:pPr marL="0" indent="0">
              <a:buNone/>
            </a:pPr>
            <a:endParaRPr lang="en-US" u="sng" dirty="0"/>
          </a:p>
          <a:p>
            <a:pPr marL="0" indent="0">
              <a:buNone/>
            </a:pPr>
            <a:r>
              <a:rPr lang="en-US" b="1" u="sng" dirty="0"/>
              <a:t>District</a:t>
            </a:r>
            <a:r>
              <a:rPr lang="en-US" b="1" dirty="0"/>
              <a:t>:</a:t>
            </a:r>
            <a:r>
              <a:rPr lang="en-US" dirty="0"/>
              <a:t> 10</a:t>
            </a:r>
          </a:p>
          <a:p>
            <a:pPr marL="0" indent="0">
              <a:buNone/>
            </a:pPr>
            <a:r>
              <a:rPr lang="en-US" b="1" u="sng" dirty="0"/>
              <a:t>Prime</a:t>
            </a:r>
            <a:r>
              <a:rPr lang="en-US" b="1" dirty="0"/>
              <a:t>:</a:t>
            </a:r>
            <a:r>
              <a:rPr lang="en-US" dirty="0"/>
              <a:t> Beaver Construction</a:t>
            </a:r>
          </a:p>
          <a:p>
            <a:pPr marL="0" indent="0">
              <a:buNone/>
            </a:pPr>
            <a:r>
              <a:rPr lang="en-US" b="1" u="sng" dirty="0"/>
              <a:t>Original Contract Price</a:t>
            </a:r>
            <a:r>
              <a:rPr lang="en-US" b="1" dirty="0"/>
              <a:t>: </a:t>
            </a:r>
            <a:r>
              <a:rPr lang="en-US" dirty="0"/>
              <a:t>$92,878,443</a:t>
            </a:r>
          </a:p>
          <a:p>
            <a:pPr marL="0" indent="0">
              <a:buNone/>
            </a:pPr>
            <a:endParaRPr lang="en-US" u="sng" dirty="0"/>
          </a:p>
          <a:p>
            <a:pPr marL="0" indent="0">
              <a:buNone/>
            </a:pPr>
            <a:r>
              <a:rPr lang="en-US" b="1" u="sng" dirty="0"/>
              <a:t>Description</a:t>
            </a:r>
            <a:r>
              <a:rPr lang="en-US" b="1" dirty="0"/>
              <a:t>:</a:t>
            </a:r>
            <a:r>
              <a:rPr lang="en-US" dirty="0"/>
              <a:t> Approximately 4 miles of roadway construction consisting of 7M cubic yards of excavation and 4.4M cubic yards of embankment, 10 bridges and over 26,000 feet of drainage.</a:t>
            </a:r>
            <a:endParaRPr lang="en-US" u="sng" dirty="0"/>
          </a:p>
          <a:p>
            <a:pPr marL="0" indent="0">
              <a:buNone/>
            </a:pPr>
            <a:endParaRPr lang="en-US" dirty="0"/>
          </a:p>
        </p:txBody>
      </p:sp>
    </p:spTree>
    <p:extLst>
      <p:ext uri="{BB962C8B-B14F-4D97-AF65-F5344CB8AC3E}">
        <p14:creationId xmlns:p14="http://schemas.microsoft.com/office/powerpoint/2010/main" val="42411450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 </a:t>
            </a:r>
            <a:r>
              <a:rPr lang="en-US" b="1" dirty="0">
                <a:latin typeface="Georgia" panose="02040502050405020303" pitchFamily="18" charset="0"/>
              </a:rPr>
              <a:t>Conaway Conference</a:t>
            </a:r>
            <a:endParaRPr lang="en-US" dirty="0"/>
          </a:p>
        </p:txBody>
      </p:sp>
      <p:sp>
        <p:nvSpPr>
          <p:cNvPr id="5" name="Subtitle 4"/>
          <p:cNvSpPr>
            <a:spLocks noGrp="1"/>
          </p:cNvSpPr>
          <p:nvPr>
            <p:ph type="subTitle" idx="1"/>
          </p:nvPr>
        </p:nvSpPr>
        <p:spPr/>
        <p:txBody>
          <a:bodyPr/>
          <a:lstStyle/>
          <a:p>
            <a:r>
              <a:rPr lang="en-US" dirty="0">
                <a:latin typeface="Georgia" panose="02040502050405020303" pitchFamily="18" charset="0"/>
              </a:rPr>
              <a:t>Thank You</a:t>
            </a:r>
          </a:p>
          <a:p>
            <a:endParaRPr lang="en-US" dirty="0"/>
          </a:p>
        </p:txBody>
      </p:sp>
    </p:spTree>
    <p:extLst>
      <p:ext uri="{BB962C8B-B14F-4D97-AF65-F5344CB8AC3E}">
        <p14:creationId xmlns:p14="http://schemas.microsoft.com/office/powerpoint/2010/main" val="1357428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348" y="1985046"/>
            <a:ext cx="6641825" cy="4565656"/>
          </a:xfrm>
        </p:spPr>
        <p:txBody>
          <a:bodyPr>
            <a:noAutofit/>
          </a:bodyPr>
          <a:lstStyle/>
          <a:p>
            <a:pPr marL="0" indent="0">
              <a:buNone/>
            </a:pPr>
            <a:r>
              <a:rPr lang="en-US" sz="2800" u="sng" dirty="0"/>
              <a:t>Eligibility Requirements</a:t>
            </a:r>
          </a:p>
          <a:p>
            <a:pPr lvl="1">
              <a:buFont typeface="Wingdings" pitchFamily="2" charset="2"/>
              <a:buChar char="Ø"/>
            </a:pPr>
            <a:r>
              <a:rPr lang="en-US" sz="2400" dirty="0" smtClean="0"/>
              <a:t>Projects </a:t>
            </a:r>
            <a:r>
              <a:rPr lang="en-US" sz="2400" dirty="0"/>
              <a:t>substantially completed by Jan. 9</a:t>
            </a:r>
            <a:r>
              <a:rPr lang="en-US" sz="2400" baseline="30000" dirty="0"/>
              <a:t>th</a:t>
            </a:r>
            <a:r>
              <a:rPr lang="en-US" sz="2400" dirty="0"/>
              <a:t>, 2015</a:t>
            </a:r>
          </a:p>
          <a:p>
            <a:pPr lvl="1">
              <a:buFont typeface="Wingdings" pitchFamily="2" charset="2"/>
              <a:buChar char="Ø"/>
            </a:pPr>
            <a:endParaRPr lang="en-US" sz="2400" dirty="0"/>
          </a:p>
          <a:p>
            <a:pPr lvl="1">
              <a:buFont typeface="Wingdings" pitchFamily="2" charset="2"/>
              <a:buChar char="Ø"/>
            </a:pPr>
            <a:r>
              <a:rPr lang="en-US" sz="2400" dirty="0"/>
              <a:t>All ODOT let construction projects are eligible</a:t>
            </a:r>
          </a:p>
          <a:p>
            <a:pPr lvl="1">
              <a:buFont typeface="Wingdings" pitchFamily="2" charset="2"/>
              <a:buChar char="Ø"/>
            </a:pPr>
            <a:endParaRPr lang="en-US" sz="2400" dirty="0"/>
          </a:p>
          <a:p>
            <a:pPr lvl="1">
              <a:buFont typeface="Wingdings" pitchFamily="2" charset="2"/>
              <a:buChar char="Ø"/>
            </a:pPr>
            <a:r>
              <a:rPr lang="en-US" sz="2400" dirty="0"/>
              <a:t>One nomination per project</a:t>
            </a:r>
          </a:p>
          <a:p>
            <a:pPr lvl="1">
              <a:buFont typeface="Wingdings" pitchFamily="2" charset="2"/>
              <a:buChar char="Ø"/>
            </a:pPr>
            <a:endParaRPr lang="en-US" sz="2400" dirty="0"/>
          </a:p>
          <a:p>
            <a:pPr lvl="1">
              <a:buFont typeface="Wingdings" pitchFamily="2" charset="2"/>
              <a:buChar char="Ø"/>
            </a:pPr>
            <a:r>
              <a:rPr lang="en-US" sz="2400" dirty="0"/>
              <a:t>Nominated concurrently by Contractor or ODOT </a:t>
            </a:r>
          </a:p>
          <a:p>
            <a:pPr lvl="1"/>
            <a:endParaRPr lang="en-US" sz="2400" dirty="0"/>
          </a:p>
          <a:p>
            <a:pPr lvl="1"/>
            <a:endParaRPr lang="en-US" dirty="0"/>
          </a:p>
          <a:p>
            <a:pPr lvl="1"/>
            <a:endParaRPr lang="en-US" dirty="0"/>
          </a:p>
          <a:p>
            <a:pPr marL="0" indent="0">
              <a:buNone/>
            </a:pPr>
            <a:endParaRPr lang="en-US" dirty="0"/>
          </a:p>
          <a:p>
            <a:pPr marL="685800" lvl="2" indent="0">
              <a:buNone/>
            </a:pPr>
            <a:endParaRPr lang="en-US" dirty="0"/>
          </a:p>
        </p:txBody>
      </p:sp>
      <p:sp>
        <p:nvSpPr>
          <p:cNvPr id="5" name="Title 1"/>
          <p:cNvSpPr txBox="1">
            <a:spLocks/>
          </p:cNvSpPr>
          <p:nvPr/>
        </p:nvSpPr>
        <p:spPr>
          <a:xfrm>
            <a:off x="1764515" y="171723"/>
            <a:ext cx="7020658" cy="15821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800" smtClean="0"/>
              <a:t> </a:t>
            </a:r>
            <a:r>
              <a:rPr lang="en-US" sz="3200" b="1" smtClean="0">
                <a:latin typeface="Georgia" panose="02040502050405020303" pitchFamily="18" charset="0"/>
              </a:rPr>
              <a:t>3</a:t>
            </a:r>
            <a:r>
              <a:rPr lang="en-US" sz="3200" b="1" baseline="30000" smtClean="0">
                <a:latin typeface="Georgia" panose="02040502050405020303" pitchFamily="18" charset="0"/>
              </a:rPr>
              <a:t>rd</a:t>
            </a:r>
            <a:r>
              <a:rPr lang="en-US" sz="3200" b="1" smtClean="0">
                <a:latin typeface="Georgia" panose="02040502050405020303" pitchFamily="18" charset="0"/>
              </a:rPr>
              <a:t> Annual Don Conaway       Partnering Award</a:t>
            </a:r>
            <a:endParaRPr lang="en-US" sz="3200" dirty="0"/>
          </a:p>
        </p:txBody>
      </p:sp>
    </p:spTree>
    <p:extLst>
      <p:ext uri="{BB962C8B-B14F-4D97-AF65-F5344CB8AC3E}">
        <p14:creationId xmlns:p14="http://schemas.microsoft.com/office/powerpoint/2010/main" val="2560719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254" y="231683"/>
            <a:ext cx="7020658" cy="1522165"/>
          </a:xfrm>
        </p:spPr>
        <p:txBody>
          <a:bodyPr>
            <a:noAutofit/>
          </a:bodyPr>
          <a:lstStyle/>
          <a:p>
            <a:pPr algn="r"/>
            <a:r>
              <a:rPr lang="en-US" sz="4800" dirty="0"/>
              <a:t> </a:t>
            </a:r>
            <a:r>
              <a:rPr lang="en-US" sz="3200" b="1" dirty="0">
                <a:latin typeface="Georgia" panose="02040502050405020303" pitchFamily="18" charset="0"/>
              </a:rPr>
              <a:t>3</a:t>
            </a:r>
            <a:r>
              <a:rPr lang="en-US" sz="3200" b="1" baseline="30000" dirty="0">
                <a:latin typeface="Georgia" panose="02040502050405020303" pitchFamily="18" charset="0"/>
              </a:rPr>
              <a:t>rd</a:t>
            </a:r>
            <a:r>
              <a:rPr lang="en-US" sz="3200" b="1" dirty="0">
                <a:latin typeface="Georgia" panose="02040502050405020303" pitchFamily="18" charset="0"/>
              </a:rPr>
              <a:t> Annual Don Conaway       Partnering Award</a:t>
            </a:r>
            <a:endParaRPr lang="en-US" sz="3200" dirty="0"/>
          </a:p>
        </p:txBody>
      </p:sp>
      <p:sp>
        <p:nvSpPr>
          <p:cNvPr id="3" name="Content Placeholder 2"/>
          <p:cNvSpPr>
            <a:spLocks noGrp="1"/>
          </p:cNvSpPr>
          <p:nvPr>
            <p:ph idx="1"/>
          </p:nvPr>
        </p:nvSpPr>
        <p:spPr>
          <a:xfrm>
            <a:off x="1905254" y="1753848"/>
            <a:ext cx="7133815" cy="3875484"/>
          </a:xfrm>
        </p:spPr>
        <p:txBody>
          <a:bodyPr>
            <a:noAutofit/>
          </a:bodyPr>
          <a:lstStyle/>
          <a:p>
            <a:pPr marL="0" indent="0">
              <a:lnSpc>
                <a:spcPct val="100000"/>
              </a:lnSpc>
              <a:buNone/>
            </a:pPr>
            <a:r>
              <a:rPr lang="en-US" sz="3600" u="sng" dirty="0"/>
              <a:t>Selection Criteria</a:t>
            </a:r>
          </a:p>
          <a:p>
            <a:pPr lvl="1">
              <a:lnSpc>
                <a:spcPct val="100000"/>
              </a:lnSpc>
              <a:buFont typeface="Wingdings" pitchFamily="2" charset="2"/>
              <a:buChar char="Ø"/>
            </a:pPr>
            <a:r>
              <a:rPr lang="en-US" sz="2400" dirty="0"/>
              <a:t>Establishment and achievement of goals</a:t>
            </a:r>
          </a:p>
          <a:p>
            <a:pPr lvl="1">
              <a:lnSpc>
                <a:spcPct val="100000"/>
              </a:lnSpc>
              <a:buFont typeface="Wingdings" pitchFamily="2" charset="2"/>
              <a:buChar char="Ø"/>
            </a:pPr>
            <a:r>
              <a:rPr lang="en-US" sz="2400" dirty="0"/>
              <a:t>Management of Key Stakeholder relationships </a:t>
            </a:r>
          </a:p>
          <a:p>
            <a:pPr lvl="1">
              <a:lnSpc>
                <a:spcPct val="100000"/>
              </a:lnSpc>
              <a:buFont typeface="Wingdings" pitchFamily="2" charset="2"/>
              <a:buChar char="Ø"/>
            </a:pPr>
            <a:r>
              <a:rPr lang="en-US" sz="2400" dirty="0"/>
              <a:t>Subcontractor involvement in the Partnering Process</a:t>
            </a:r>
          </a:p>
          <a:p>
            <a:pPr lvl="1">
              <a:lnSpc>
                <a:spcPct val="100000"/>
              </a:lnSpc>
              <a:buFont typeface="Wingdings" pitchFamily="2" charset="2"/>
              <a:buChar char="Ø"/>
            </a:pPr>
            <a:r>
              <a:rPr lang="en-US" sz="2400" dirty="0"/>
              <a:t>Safety Record of the Project</a:t>
            </a:r>
          </a:p>
          <a:p>
            <a:pPr lvl="1">
              <a:lnSpc>
                <a:spcPct val="100000"/>
              </a:lnSpc>
              <a:buFont typeface="Wingdings" pitchFamily="2" charset="2"/>
              <a:buChar char="Ø"/>
            </a:pPr>
            <a:r>
              <a:rPr lang="en-US" sz="2400" dirty="0"/>
              <a:t>Challenges encountered and means to overcome</a:t>
            </a:r>
          </a:p>
          <a:p>
            <a:pPr lvl="1">
              <a:lnSpc>
                <a:spcPct val="100000"/>
              </a:lnSpc>
              <a:buFont typeface="Wingdings" pitchFamily="2" charset="2"/>
              <a:buChar char="Ø"/>
            </a:pPr>
            <a:r>
              <a:rPr lang="en-US" sz="2400" dirty="0"/>
              <a:t>Mitigation Efforts to reduce the risk of claims</a:t>
            </a:r>
          </a:p>
          <a:p>
            <a:pPr lvl="1">
              <a:lnSpc>
                <a:spcPct val="100000"/>
              </a:lnSpc>
              <a:buFont typeface="Wingdings" pitchFamily="2" charset="2"/>
              <a:buChar char="Ø"/>
            </a:pPr>
            <a:r>
              <a:rPr lang="en-US" sz="2400" dirty="0"/>
              <a:t>Project completion On Time and within Budget</a:t>
            </a:r>
          </a:p>
          <a:p>
            <a:pPr lvl="1">
              <a:lnSpc>
                <a:spcPct val="100000"/>
              </a:lnSpc>
              <a:buFont typeface="Wingdings" pitchFamily="2" charset="2"/>
              <a:buChar char="Ø"/>
            </a:pPr>
            <a:r>
              <a:rPr lang="en-US" sz="2400" dirty="0"/>
              <a:t>Value Engineering Change Proposals</a:t>
            </a:r>
          </a:p>
          <a:p>
            <a:pPr lvl="1">
              <a:lnSpc>
                <a:spcPct val="100000"/>
              </a:lnSpc>
              <a:buFont typeface="Wingdings" pitchFamily="2" charset="2"/>
              <a:buChar char="Ø"/>
            </a:pPr>
            <a:r>
              <a:rPr lang="en-US" sz="2400" dirty="0"/>
              <a:t>Demonstration of Partnering Values</a:t>
            </a:r>
          </a:p>
          <a:p>
            <a:pPr marL="342900" lvl="1" indent="0">
              <a:lnSpc>
                <a:spcPct val="100000"/>
              </a:lnSpc>
              <a:buNone/>
            </a:pPr>
            <a:endParaRPr lang="en-US" dirty="0"/>
          </a:p>
          <a:p>
            <a:pPr lvl="1">
              <a:lnSpc>
                <a:spcPct val="100000"/>
              </a:lnSpc>
            </a:pPr>
            <a:endParaRPr lang="en-US" sz="3200" dirty="0"/>
          </a:p>
          <a:p>
            <a:pPr lvl="1">
              <a:lnSpc>
                <a:spcPct val="100000"/>
              </a:lnSpc>
            </a:pPr>
            <a:endParaRPr lang="en-US" sz="3200" dirty="0"/>
          </a:p>
          <a:p>
            <a:pPr marL="0" indent="0">
              <a:lnSpc>
                <a:spcPct val="100000"/>
              </a:lnSpc>
              <a:buNone/>
            </a:pPr>
            <a:endParaRPr lang="en-US" sz="3600" dirty="0">
              <a:solidFill>
                <a:schemeClr val="bg1"/>
              </a:solidFill>
            </a:endParaRPr>
          </a:p>
          <a:p>
            <a:pPr marL="685800" lvl="2" indent="0">
              <a:lnSpc>
                <a:spcPct val="100000"/>
              </a:lnSpc>
              <a:buNone/>
            </a:pPr>
            <a:endParaRPr lang="en-US" sz="2800" dirty="0"/>
          </a:p>
        </p:txBody>
      </p:sp>
    </p:spTree>
    <p:extLst>
      <p:ext uri="{BB962C8B-B14F-4D97-AF65-F5344CB8AC3E}">
        <p14:creationId xmlns:p14="http://schemas.microsoft.com/office/powerpoint/2010/main" val="1411667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276" y="219919"/>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sp>
        <p:nvSpPr>
          <p:cNvPr id="3" name="Content Placeholder 2"/>
          <p:cNvSpPr>
            <a:spLocks noGrp="1"/>
          </p:cNvSpPr>
          <p:nvPr>
            <p:ph idx="1"/>
          </p:nvPr>
        </p:nvSpPr>
        <p:spPr>
          <a:xfrm>
            <a:off x="2596597" y="1484026"/>
            <a:ext cx="6547403" cy="5373974"/>
          </a:xfrm>
        </p:spPr>
        <p:txBody>
          <a:bodyPr>
            <a:noAutofit/>
          </a:bodyPr>
          <a:lstStyle/>
          <a:p>
            <a:pPr marL="0" indent="0">
              <a:buNone/>
            </a:pPr>
            <a:r>
              <a:rPr lang="en-US" sz="2400" b="1" u="sng" dirty="0" smtClean="0"/>
              <a:t>Project</a:t>
            </a:r>
            <a:r>
              <a:rPr lang="en-US" sz="2400" b="1" dirty="0" smtClean="0"/>
              <a:t>:</a:t>
            </a:r>
            <a:r>
              <a:rPr lang="en-US" sz="2400" dirty="0" smtClean="0"/>
              <a:t> 14-0075 Village of Pettisville Safe Routes to School</a:t>
            </a:r>
          </a:p>
          <a:p>
            <a:pPr marL="0" indent="0">
              <a:buNone/>
            </a:pPr>
            <a:endParaRPr lang="en-US" sz="2400" u="sng" dirty="0" smtClean="0"/>
          </a:p>
          <a:p>
            <a:pPr marL="0" indent="0">
              <a:buNone/>
            </a:pPr>
            <a:r>
              <a:rPr lang="en-US" sz="2400" b="1" u="sng" dirty="0" smtClean="0"/>
              <a:t>District</a:t>
            </a:r>
            <a:r>
              <a:rPr lang="en-US" sz="2400" b="1" dirty="0" smtClean="0"/>
              <a:t>:</a:t>
            </a:r>
            <a:r>
              <a:rPr lang="en-US" sz="2400" dirty="0" smtClean="0"/>
              <a:t> 2</a:t>
            </a:r>
          </a:p>
          <a:p>
            <a:pPr marL="0" indent="0">
              <a:buNone/>
            </a:pPr>
            <a:r>
              <a:rPr lang="en-US" sz="2400" b="1" u="sng" dirty="0" smtClean="0"/>
              <a:t>Prime</a:t>
            </a:r>
            <a:r>
              <a:rPr lang="en-US" sz="2400" b="1" dirty="0" smtClean="0"/>
              <a:t>:</a:t>
            </a:r>
            <a:r>
              <a:rPr lang="en-US" sz="2400" dirty="0" smtClean="0"/>
              <a:t> Smith Paving and Excavating, Inc.</a:t>
            </a:r>
          </a:p>
          <a:p>
            <a:pPr marL="0" indent="0">
              <a:buNone/>
            </a:pPr>
            <a:r>
              <a:rPr lang="en-US" sz="2400" b="1" u="sng" dirty="0" smtClean="0"/>
              <a:t>Original Contract Price</a:t>
            </a:r>
            <a:r>
              <a:rPr lang="en-US" sz="2400" b="1" dirty="0" smtClean="0"/>
              <a:t>:  </a:t>
            </a:r>
            <a:r>
              <a:rPr lang="en-US" sz="2400" dirty="0" smtClean="0"/>
              <a:t>$294,365</a:t>
            </a:r>
          </a:p>
          <a:p>
            <a:pPr marL="0" indent="0">
              <a:buNone/>
            </a:pPr>
            <a:endParaRPr lang="en-US" sz="2400" u="sng" dirty="0" smtClean="0"/>
          </a:p>
          <a:p>
            <a:pPr marL="0" indent="0">
              <a:buNone/>
            </a:pPr>
            <a:r>
              <a:rPr lang="en-US" sz="2400" b="1" u="sng" dirty="0" smtClean="0"/>
              <a:t>Description</a:t>
            </a:r>
            <a:r>
              <a:rPr lang="en-US" sz="2400" b="1" dirty="0" smtClean="0"/>
              <a:t>:</a:t>
            </a:r>
            <a:r>
              <a:rPr lang="en-US" sz="2400" dirty="0" smtClean="0"/>
              <a:t>  Safe Routes to School funding for improving sidewalks, constructing curb ramps, installing signing and striping, and other pedestrian infrastructure improvements. </a:t>
            </a:r>
            <a:endParaRPr lang="en-US" sz="2400" u="sng" dirty="0"/>
          </a:p>
        </p:txBody>
      </p:sp>
    </p:spTree>
    <p:extLst>
      <p:ext uri="{BB962C8B-B14F-4D97-AF65-F5344CB8AC3E}">
        <p14:creationId xmlns:p14="http://schemas.microsoft.com/office/powerpoint/2010/main" val="225215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187" y="306635"/>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pic>
        <p:nvPicPr>
          <p:cNvPr id="4" name="Content Placeholder 3"/>
          <p:cNvPicPr>
            <a:picLocks noGrp="1" noChangeAspect="1"/>
          </p:cNvPicPr>
          <p:nvPr>
            <p:ph idx="1"/>
          </p:nvPr>
        </p:nvPicPr>
        <p:blipFill>
          <a:blip r:embed="rId3"/>
          <a:stretch>
            <a:fillRect/>
          </a:stretch>
        </p:blipFill>
        <p:spPr>
          <a:xfrm>
            <a:off x="2495181" y="4013852"/>
            <a:ext cx="2860060" cy="19899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5973291" y="4013853"/>
            <a:ext cx="2860059" cy="19899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a:blip r:embed="rId5"/>
          <a:stretch>
            <a:fillRect/>
          </a:stretch>
        </p:blipFill>
        <p:spPr>
          <a:xfrm>
            <a:off x="2048137" y="1607907"/>
            <a:ext cx="2842235" cy="19775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6"/>
          <a:stretch>
            <a:fillRect/>
          </a:stretch>
        </p:blipFill>
        <p:spPr>
          <a:xfrm>
            <a:off x="5523683" y="1607907"/>
            <a:ext cx="2842234" cy="19775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57145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207" y="261664"/>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sp>
        <p:nvSpPr>
          <p:cNvPr id="3" name="Content Placeholder 2"/>
          <p:cNvSpPr>
            <a:spLocks noGrp="1"/>
          </p:cNvSpPr>
          <p:nvPr>
            <p:ph idx="1"/>
          </p:nvPr>
        </p:nvSpPr>
        <p:spPr>
          <a:xfrm>
            <a:off x="2340583" y="1461971"/>
            <a:ext cx="6547403" cy="5396029"/>
          </a:xfrm>
        </p:spPr>
        <p:txBody>
          <a:bodyPr>
            <a:normAutofit/>
          </a:bodyPr>
          <a:lstStyle/>
          <a:p>
            <a:pPr marL="0" indent="0">
              <a:buNone/>
            </a:pPr>
            <a:r>
              <a:rPr lang="en-US" b="1" u="sng" dirty="0" smtClean="0"/>
              <a:t>Project</a:t>
            </a:r>
            <a:r>
              <a:rPr lang="en-US" b="1" dirty="0" smtClean="0"/>
              <a:t>:</a:t>
            </a:r>
            <a:r>
              <a:rPr lang="en-US" dirty="0" smtClean="0"/>
              <a:t> 13-0520 (WOO – 20/25)</a:t>
            </a:r>
          </a:p>
          <a:p>
            <a:pPr marL="0" indent="0">
              <a:buNone/>
            </a:pPr>
            <a:endParaRPr lang="en-US" u="sng" dirty="0" smtClean="0"/>
          </a:p>
          <a:p>
            <a:pPr marL="0" indent="0">
              <a:buNone/>
            </a:pPr>
            <a:r>
              <a:rPr lang="en-US" b="1" u="sng" dirty="0" smtClean="0"/>
              <a:t>District</a:t>
            </a:r>
            <a:r>
              <a:rPr lang="en-US" b="1" dirty="0" smtClean="0"/>
              <a:t>:</a:t>
            </a:r>
            <a:r>
              <a:rPr lang="en-US" dirty="0" smtClean="0"/>
              <a:t> 2</a:t>
            </a:r>
          </a:p>
          <a:p>
            <a:pPr marL="0" indent="0">
              <a:buNone/>
            </a:pPr>
            <a:r>
              <a:rPr lang="en-US" b="1" u="sng" dirty="0" smtClean="0"/>
              <a:t>Prime</a:t>
            </a:r>
            <a:r>
              <a:rPr lang="en-US" b="1" dirty="0" smtClean="0"/>
              <a:t>:</a:t>
            </a:r>
            <a:r>
              <a:rPr lang="en-US" dirty="0" smtClean="0"/>
              <a:t> Shelly Company</a:t>
            </a:r>
          </a:p>
          <a:p>
            <a:pPr marL="0" indent="0">
              <a:buNone/>
            </a:pPr>
            <a:r>
              <a:rPr lang="en-US" b="1" u="sng" dirty="0" smtClean="0"/>
              <a:t>Original Contract Price</a:t>
            </a:r>
            <a:r>
              <a:rPr lang="en-US" b="1" dirty="0" smtClean="0"/>
              <a:t>: </a:t>
            </a:r>
            <a:r>
              <a:rPr lang="en-US" dirty="0" smtClean="0"/>
              <a:t>$883,987</a:t>
            </a:r>
          </a:p>
          <a:p>
            <a:pPr marL="0" indent="0">
              <a:buNone/>
            </a:pPr>
            <a:endParaRPr lang="en-US" u="sng" dirty="0" smtClean="0"/>
          </a:p>
          <a:p>
            <a:pPr marL="0" indent="0">
              <a:buNone/>
            </a:pPr>
            <a:r>
              <a:rPr lang="en-US" b="1" u="sng" dirty="0" smtClean="0"/>
              <a:t>Description</a:t>
            </a:r>
            <a:r>
              <a:rPr lang="en-US" b="1" dirty="0" smtClean="0"/>
              <a:t>:</a:t>
            </a:r>
            <a:r>
              <a:rPr lang="en-US" dirty="0" smtClean="0"/>
              <a:t> Improving sections of US20 and SR25 in the City of Perrysburg.</a:t>
            </a:r>
            <a:endParaRPr lang="en-US" u="sng" dirty="0"/>
          </a:p>
        </p:txBody>
      </p:sp>
    </p:spTree>
    <p:extLst>
      <p:ext uri="{BB962C8B-B14F-4D97-AF65-F5344CB8AC3E}">
        <p14:creationId xmlns:p14="http://schemas.microsoft.com/office/powerpoint/2010/main" val="1454409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247" y="246674"/>
            <a:ext cx="7886700" cy="994172"/>
          </a:xfrm>
        </p:spPr>
        <p:txBody>
          <a:bodyPr>
            <a:normAutofit/>
          </a:bodyPr>
          <a:lstStyle/>
          <a:p>
            <a:pPr algn="r"/>
            <a:r>
              <a:rPr lang="en-US" sz="2700" b="1" dirty="0">
                <a:latin typeface="Georgia" panose="02040502050405020303" pitchFamily="18" charset="0"/>
              </a:rPr>
              <a:t>Category 1: Under $5 Million Nominee</a:t>
            </a:r>
            <a:endParaRPr lang="en-US" sz="2700" dirty="0">
              <a:latin typeface="Georgia" panose="02040502050405020303" pitchFamily="18" charset="0"/>
            </a:endParaRPr>
          </a:p>
        </p:txBody>
      </p:sp>
      <p:pic>
        <p:nvPicPr>
          <p:cNvPr id="3" name="Picture 2"/>
          <p:cNvPicPr>
            <a:picLocks noChangeAspect="1"/>
          </p:cNvPicPr>
          <p:nvPr/>
        </p:nvPicPr>
        <p:blipFill>
          <a:blip r:embed="rId3"/>
          <a:stretch>
            <a:fillRect/>
          </a:stretch>
        </p:blipFill>
        <p:spPr>
          <a:xfrm>
            <a:off x="1987980" y="1652710"/>
            <a:ext cx="2847010" cy="19808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a:blip r:embed="rId4"/>
          <a:stretch>
            <a:fillRect/>
          </a:stretch>
        </p:blipFill>
        <p:spPr>
          <a:xfrm>
            <a:off x="5498131" y="1652710"/>
            <a:ext cx="2894921" cy="19808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nvPicPr>
        <p:blipFill>
          <a:blip r:embed="rId5"/>
          <a:stretch>
            <a:fillRect/>
          </a:stretch>
        </p:blipFill>
        <p:spPr>
          <a:xfrm>
            <a:off x="2712045" y="4261970"/>
            <a:ext cx="2786086" cy="19222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p:cNvPicPr>
            <a:picLocks noChangeAspect="1"/>
          </p:cNvPicPr>
          <p:nvPr/>
        </p:nvPicPr>
        <p:blipFill>
          <a:blip r:embed="rId6"/>
          <a:stretch>
            <a:fillRect/>
          </a:stretch>
        </p:blipFill>
        <p:spPr>
          <a:xfrm>
            <a:off x="6055995" y="4261970"/>
            <a:ext cx="2809331" cy="19222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74294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5 Con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5 Conway" id="{D66D626E-0C18-4425-8E68-1545516C21AC}" vid="{ECF2EEB8-138B-48F9-AEF5-D2F3615274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B3F82C0E416344BB52A49E32F55FC1" ma:contentTypeVersion="0" ma:contentTypeDescription="Create a new document." ma:contentTypeScope="" ma:versionID="8ddb508e366312baaea4f70999432933">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3BCC71-00A1-4F8C-B825-19A4960B3B7D}"/>
</file>

<file path=customXml/itemProps2.xml><?xml version="1.0" encoding="utf-8"?>
<ds:datastoreItem xmlns:ds="http://schemas.openxmlformats.org/officeDocument/2006/customXml" ds:itemID="{12B3A0BB-1D64-47DF-AD31-6A6F66D91CCB}"/>
</file>

<file path=customXml/itemProps3.xml><?xml version="1.0" encoding="utf-8"?>
<ds:datastoreItem xmlns:ds="http://schemas.openxmlformats.org/officeDocument/2006/customXml" ds:itemID="{A55C5DB6-399D-4173-B82B-A1A1C78C9FAB}"/>
</file>

<file path=docProps/app.xml><?xml version="1.0" encoding="utf-8"?>
<Properties xmlns="http://schemas.openxmlformats.org/officeDocument/2006/extended-properties" xmlns:vt="http://schemas.openxmlformats.org/officeDocument/2006/docPropsVTypes">
  <Template>2015 Conway</Template>
  <TotalTime>4081</TotalTime>
  <Words>3252</Words>
  <Application>Microsoft Office PowerPoint</Application>
  <PresentationFormat>On-screen Show (4:3)</PresentationFormat>
  <Paragraphs>507</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Georgia</vt:lpstr>
      <vt:lpstr>Wingdings</vt:lpstr>
      <vt:lpstr>2015 Conway</vt:lpstr>
      <vt:lpstr>3rd Annual Don Conaway Partnering Awards</vt:lpstr>
      <vt:lpstr>3rd Annual Don Conaway        Partnering Award</vt:lpstr>
      <vt:lpstr> 3rd Annual Don Conaway       Partnering Award</vt:lpstr>
      <vt:lpstr>PowerPoint Presentation</vt:lpstr>
      <vt:lpstr> 3rd Annual Don Conaway       Partnering Award</vt:lpstr>
      <vt:lpstr>Category 1: Under $5 Million Nominee</vt:lpstr>
      <vt:lpstr>Category 1: Under $5 Million Nominee</vt:lpstr>
      <vt:lpstr>Category 1: Under $5 Million Nominee</vt:lpstr>
      <vt:lpstr>Category 1: Under $5 Million Nominee</vt:lpstr>
      <vt:lpstr>Category 1: Under $5 Million Nominee</vt:lpstr>
      <vt:lpstr>Category 1: Under $5 Million Nominee</vt:lpstr>
      <vt:lpstr>Category 1: Under $5 Million Nominee</vt:lpstr>
      <vt:lpstr>Category 1: Under $5 Million Nominee</vt:lpstr>
      <vt:lpstr>Category 1: Under $5 Million Nominee</vt:lpstr>
      <vt:lpstr>Category 1: Under $5 Million Nominee</vt:lpstr>
      <vt:lpstr>Category 1: Under $5 Million Nominee</vt:lpstr>
      <vt:lpstr>Category 1: Under $5 Million Nominee</vt:lpstr>
      <vt:lpstr>Category 1: Under $5 Million Winner!</vt:lpstr>
      <vt:lpstr>Category 2:  $5 Million - $20 Million Nominee</vt:lpstr>
      <vt:lpstr>Category 2:  $5 Million - $20 Million Nominee</vt:lpstr>
      <vt:lpstr>Category 2:  $5 Million - $20 Million Nominee</vt:lpstr>
      <vt:lpstr>Category 2:  $5 Million - $20 Million Nominee</vt:lpstr>
      <vt:lpstr>Category 2:  $5 Million - $20 Million Nominee</vt:lpstr>
      <vt:lpstr>Category 2:  $5 Million - $20 Million Nominee</vt:lpstr>
      <vt:lpstr>Category 2:  $5 Million - $20 Million Nominee</vt:lpstr>
      <vt:lpstr>Category 2:  $5 Million - $20 Million Nominee</vt:lpstr>
      <vt:lpstr>Category 2:  $5 Million - $20 Million Nominee</vt:lpstr>
      <vt:lpstr>Category 2:  $5 Million - $20 Million Nominee</vt:lpstr>
      <vt:lpstr>Category 2:  $5 Million - $20 Million Winner!</vt:lpstr>
      <vt:lpstr>Category 3:  $20 Million+ Nominee</vt:lpstr>
      <vt:lpstr>Category 3:  $20 Million+ Nominee</vt:lpstr>
      <vt:lpstr>Category 3:  $20 Million+ Nominee</vt:lpstr>
      <vt:lpstr>Category 3:  $20 Million+ Nominee</vt:lpstr>
      <vt:lpstr>Category 3:  $20 Million+ Winner!</vt:lpstr>
      <vt:lpstr> Conaway Conference</vt:lpstr>
    </vt:vector>
  </TitlesOfParts>
  <Company>Ohio Dept.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Timely Payment Task Force  Conaway Conference 2015</dc:title>
  <dc:creator>Anthony Zerrer</dc:creator>
  <cp:lastModifiedBy>Claudette Durham</cp:lastModifiedBy>
  <cp:revision>243</cp:revision>
  <cp:lastPrinted>2015-02-24T20:14:24Z</cp:lastPrinted>
  <dcterms:created xsi:type="dcterms:W3CDTF">2015-01-05T17:43:07Z</dcterms:created>
  <dcterms:modified xsi:type="dcterms:W3CDTF">2015-03-12T19:27:03Z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0x01010031B3F82C0E416344BB52A49E32F55FC1</vt:lpwstr>
  </property>
</Properties>
</file>